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6"/>
  </p:notesMasterIdLst>
  <p:sldIdLst>
    <p:sldId id="269" r:id="rId2"/>
    <p:sldId id="278" r:id="rId3"/>
    <p:sldId id="279" r:id="rId4"/>
    <p:sldId id="280" r:id="rId5"/>
    <p:sldId id="281" r:id="rId6"/>
    <p:sldId id="282" r:id="rId7"/>
    <p:sldId id="283" r:id="rId8"/>
    <p:sldId id="284" r:id="rId9"/>
    <p:sldId id="285" r:id="rId10"/>
    <p:sldId id="286" r:id="rId11"/>
    <p:sldId id="288" r:id="rId12"/>
    <p:sldId id="289" r:id="rId13"/>
    <p:sldId id="287" r:id="rId14"/>
    <p:sldId id="290" r:id="rId15"/>
    <p:sldId id="291" r:id="rId16"/>
    <p:sldId id="292" r:id="rId17"/>
    <p:sldId id="293" r:id="rId18"/>
    <p:sldId id="294" r:id="rId19"/>
    <p:sldId id="295" r:id="rId20"/>
    <p:sldId id="296" r:id="rId21"/>
    <p:sldId id="297" r:id="rId22"/>
    <p:sldId id="298" r:id="rId23"/>
    <p:sldId id="299" r:id="rId24"/>
    <p:sldId id="300" r:id="rId25"/>
    <p:sldId id="256" r:id="rId26"/>
    <p:sldId id="258" r:id="rId27"/>
    <p:sldId id="259" r:id="rId28"/>
    <p:sldId id="270" r:id="rId29"/>
    <p:sldId id="347" r:id="rId30"/>
    <p:sldId id="271" r:id="rId31"/>
    <p:sldId id="272" r:id="rId32"/>
    <p:sldId id="273" r:id="rId33"/>
    <p:sldId id="348" r:id="rId34"/>
    <p:sldId id="274" r:id="rId35"/>
    <p:sldId id="275" r:id="rId36"/>
    <p:sldId id="276" r:id="rId37"/>
    <p:sldId id="277"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9" r:id="rId56"/>
    <p:sldId id="318" r:id="rId57"/>
    <p:sldId id="320" r:id="rId58"/>
    <p:sldId id="322" r:id="rId59"/>
    <p:sldId id="323" r:id="rId60"/>
    <p:sldId id="324" r:id="rId61"/>
    <p:sldId id="321" r:id="rId62"/>
    <p:sldId id="325" r:id="rId63"/>
    <p:sldId id="326" r:id="rId64"/>
    <p:sldId id="327" r:id="rId65"/>
    <p:sldId id="349" r:id="rId66"/>
    <p:sldId id="328" r:id="rId67"/>
    <p:sldId id="330" r:id="rId68"/>
    <p:sldId id="331" r:id="rId69"/>
    <p:sldId id="329" r:id="rId70"/>
    <p:sldId id="332" r:id="rId71"/>
    <p:sldId id="333" r:id="rId72"/>
    <p:sldId id="334" r:id="rId73"/>
    <p:sldId id="335" r:id="rId74"/>
    <p:sldId id="336" r:id="rId75"/>
    <p:sldId id="337" r:id="rId76"/>
    <p:sldId id="338" r:id="rId77"/>
    <p:sldId id="340" r:id="rId78"/>
    <p:sldId id="339" r:id="rId79"/>
    <p:sldId id="341" r:id="rId80"/>
    <p:sldId id="342" r:id="rId81"/>
    <p:sldId id="343" r:id="rId82"/>
    <p:sldId id="344" r:id="rId83"/>
    <p:sldId id="345" r:id="rId84"/>
    <p:sldId id="346"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C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9" d="100"/>
          <a:sy n="69"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9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tchen Gerber" userId="S::ggerber@wtps.org::d8aa0bb9-c53f-4975-9cbf-819171687f1b" providerId="AD" clId="Web-{01F17519-0C4B-4E85-837E-5EBC82AE7C33}"/>
    <pc:docChg chg="modSld">
      <pc:chgData name="Gretchen Gerber" userId="S::ggerber@wtps.org::d8aa0bb9-c53f-4975-9cbf-819171687f1b" providerId="AD" clId="Web-{01F17519-0C4B-4E85-837E-5EBC82AE7C33}" dt="2018-06-24T23:18:59.457" v="137" actId="20577"/>
      <pc:docMkLst>
        <pc:docMk/>
      </pc:docMkLst>
      <pc:sldChg chg="modSp">
        <pc:chgData name="Gretchen Gerber" userId="S::ggerber@wtps.org::d8aa0bb9-c53f-4975-9cbf-819171687f1b" providerId="AD" clId="Web-{01F17519-0C4B-4E85-837E-5EBC82AE7C33}" dt="2018-06-24T23:11:31.616" v="0" actId="20577"/>
        <pc:sldMkLst>
          <pc:docMk/>
          <pc:sldMk cId="1033283356" sldId="279"/>
        </pc:sldMkLst>
        <pc:spChg chg="mod">
          <ac:chgData name="Gretchen Gerber" userId="S::ggerber@wtps.org::d8aa0bb9-c53f-4975-9cbf-819171687f1b" providerId="AD" clId="Web-{01F17519-0C4B-4E85-837E-5EBC82AE7C33}" dt="2018-06-24T23:11:31.616" v="0" actId="20577"/>
          <ac:spMkLst>
            <pc:docMk/>
            <pc:sldMk cId="1033283356" sldId="279"/>
            <ac:spMk id="3" creationId="{BCBC013E-BFDF-4021-926E-06928BAE9B30}"/>
          </ac:spMkLst>
        </pc:spChg>
      </pc:sldChg>
      <pc:sldChg chg="modSp">
        <pc:chgData name="Gretchen Gerber" userId="S::ggerber@wtps.org::d8aa0bb9-c53f-4975-9cbf-819171687f1b" providerId="AD" clId="Web-{01F17519-0C4B-4E85-837E-5EBC82AE7C33}" dt="2018-06-24T23:11:58.319" v="11" actId="20577"/>
        <pc:sldMkLst>
          <pc:docMk/>
          <pc:sldMk cId="575806012" sldId="281"/>
        </pc:sldMkLst>
        <pc:spChg chg="mod">
          <ac:chgData name="Gretchen Gerber" userId="S::ggerber@wtps.org::d8aa0bb9-c53f-4975-9cbf-819171687f1b" providerId="AD" clId="Web-{01F17519-0C4B-4E85-837E-5EBC82AE7C33}" dt="2018-06-24T23:11:58.319" v="11" actId="20577"/>
          <ac:spMkLst>
            <pc:docMk/>
            <pc:sldMk cId="575806012" sldId="281"/>
            <ac:spMk id="3" creationId="{F5123DA9-8CBD-48C4-BCE4-536714BF6400}"/>
          </ac:spMkLst>
        </pc:spChg>
      </pc:sldChg>
      <pc:sldChg chg="modSp">
        <pc:chgData name="Gretchen Gerber" userId="S::ggerber@wtps.org::d8aa0bb9-c53f-4975-9cbf-819171687f1b" providerId="AD" clId="Web-{01F17519-0C4B-4E85-837E-5EBC82AE7C33}" dt="2018-06-24T23:12:15.460" v="25" actId="20577"/>
        <pc:sldMkLst>
          <pc:docMk/>
          <pc:sldMk cId="3549724850" sldId="282"/>
        </pc:sldMkLst>
        <pc:spChg chg="mod">
          <ac:chgData name="Gretchen Gerber" userId="S::ggerber@wtps.org::d8aa0bb9-c53f-4975-9cbf-819171687f1b" providerId="AD" clId="Web-{01F17519-0C4B-4E85-837E-5EBC82AE7C33}" dt="2018-06-24T23:12:15.460" v="25" actId="20577"/>
          <ac:spMkLst>
            <pc:docMk/>
            <pc:sldMk cId="3549724850" sldId="282"/>
            <ac:spMk id="3" creationId="{F5123DA9-8CBD-48C4-BCE4-536714BF6400}"/>
          </ac:spMkLst>
        </pc:spChg>
      </pc:sldChg>
      <pc:sldChg chg="modSp">
        <pc:chgData name="Gretchen Gerber" userId="S::ggerber@wtps.org::d8aa0bb9-c53f-4975-9cbf-819171687f1b" providerId="AD" clId="Web-{01F17519-0C4B-4E85-837E-5EBC82AE7C33}" dt="2018-06-24T23:12:32.772" v="33" actId="20577"/>
        <pc:sldMkLst>
          <pc:docMk/>
          <pc:sldMk cId="3891800345" sldId="283"/>
        </pc:sldMkLst>
        <pc:spChg chg="mod">
          <ac:chgData name="Gretchen Gerber" userId="S::ggerber@wtps.org::d8aa0bb9-c53f-4975-9cbf-819171687f1b" providerId="AD" clId="Web-{01F17519-0C4B-4E85-837E-5EBC82AE7C33}" dt="2018-06-24T23:12:32.772" v="33" actId="20577"/>
          <ac:spMkLst>
            <pc:docMk/>
            <pc:sldMk cId="3891800345" sldId="283"/>
            <ac:spMk id="3" creationId="{F5123DA9-8CBD-48C4-BCE4-536714BF6400}"/>
          </ac:spMkLst>
        </pc:spChg>
      </pc:sldChg>
      <pc:sldChg chg="modSp">
        <pc:chgData name="Gretchen Gerber" userId="S::ggerber@wtps.org::d8aa0bb9-c53f-4975-9cbf-819171687f1b" providerId="AD" clId="Web-{01F17519-0C4B-4E85-837E-5EBC82AE7C33}" dt="2018-06-24T23:12:45.147" v="43" actId="20577"/>
        <pc:sldMkLst>
          <pc:docMk/>
          <pc:sldMk cId="1267857454" sldId="284"/>
        </pc:sldMkLst>
        <pc:spChg chg="mod">
          <ac:chgData name="Gretchen Gerber" userId="S::ggerber@wtps.org::d8aa0bb9-c53f-4975-9cbf-819171687f1b" providerId="AD" clId="Web-{01F17519-0C4B-4E85-837E-5EBC82AE7C33}" dt="2018-06-24T23:12:45.147" v="43" actId="20577"/>
          <ac:spMkLst>
            <pc:docMk/>
            <pc:sldMk cId="1267857454" sldId="284"/>
            <ac:spMk id="3" creationId="{F5123DA9-8CBD-48C4-BCE4-536714BF6400}"/>
          </ac:spMkLst>
        </pc:spChg>
      </pc:sldChg>
      <pc:sldChg chg="modSp">
        <pc:chgData name="Gretchen Gerber" userId="S::ggerber@wtps.org::d8aa0bb9-c53f-4975-9cbf-819171687f1b" providerId="AD" clId="Web-{01F17519-0C4B-4E85-837E-5EBC82AE7C33}" dt="2018-06-24T23:13:23.287" v="51" actId="20577"/>
        <pc:sldMkLst>
          <pc:docMk/>
          <pc:sldMk cId="3484417757" sldId="285"/>
        </pc:sldMkLst>
        <pc:spChg chg="mod">
          <ac:chgData name="Gretchen Gerber" userId="S::ggerber@wtps.org::d8aa0bb9-c53f-4975-9cbf-819171687f1b" providerId="AD" clId="Web-{01F17519-0C4B-4E85-837E-5EBC82AE7C33}" dt="2018-06-24T23:13:23.287" v="51" actId="20577"/>
          <ac:spMkLst>
            <pc:docMk/>
            <pc:sldMk cId="3484417757" sldId="285"/>
            <ac:spMk id="3" creationId="{F5123DA9-8CBD-48C4-BCE4-536714BF6400}"/>
          </ac:spMkLst>
        </pc:spChg>
      </pc:sldChg>
      <pc:sldChg chg="modSp">
        <pc:chgData name="Gretchen Gerber" userId="S::ggerber@wtps.org::d8aa0bb9-c53f-4975-9cbf-819171687f1b" providerId="AD" clId="Web-{01F17519-0C4B-4E85-837E-5EBC82AE7C33}" dt="2018-06-24T23:13:23.725" v="53" actId="20577"/>
        <pc:sldMkLst>
          <pc:docMk/>
          <pc:sldMk cId="2338332170" sldId="290"/>
        </pc:sldMkLst>
        <pc:spChg chg="mod">
          <ac:chgData name="Gretchen Gerber" userId="S::ggerber@wtps.org::d8aa0bb9-c53f-4975-9cbf-819171687f1b" providerId="AD" clId="Web-{01F17519-0C4B-4E85-837E-5EBC82AE7C33}" dt="2018-06-24T23:13:23.725" v="53" actId="20577"/>
          <ac:spMkLst>
            <pc:docMk/>
            <pc:sldMk cId="2338332170" sldId="290"/>
            <ac:spMk id="3" creationId="{BCBC013E-BFDF-4021-926E-06928BAE9B30}"/>
          </ac:spMkLst>
        </pc:spChg>
      </pc:sldChg>
      <pc:sldChg chg="modSp">
        <pc:chgData name="Gretchen Gerber" userId="S::ggerber@wtps.org::d8aa0bb9-c53f-4975-9cbf-819171687f1b" providerId="AD" clId="Web-{01F17519-0C4B-4E85-837E-5EBC82AE7C33}" dt="2018-06-24T23:13:39.053" v="62" actId="20577"/>
        <pc:sldMkLst>
          <pc:docMk/>
          <pc:sldMk cId="2187692967" sldId="292"/>
        </pc:sldMkLst>
        <pc:spChg chg="mod">
          <ac:chgData name="Gretchen Gerber" userId="S::ggerber@wtps.org::d8aa0bb9-c53f-4975-9cbf-819171687f1b" providerId="AD" clId="Web-{01F17519-0C4B-4E85-837E-5EBC82AE7C33}" dt="2018-06-24T23:13:39.053" v="62" actId="20577"/>
          <ac:spMkLst>
            <pc:docMk/>
            <pc:sldMk cId="2187692967" sldId="292"/>
            <ac:spMk id="3" creationId="{F5123DA9-8CBD-48C4-BCE4-536714BF6400}"/>
          </ac:spMkLst>
        </pc:spChg>
      </pc:sldChg>
      <pc:sldChg chg="modSp">
        <pc:chgData name="Gretchen Gerber" userId="S::ggerber@wtps.org::d8aa0bb9-c53f-4975-9cbf-819171687f1b" providerId="AD" clId="Web-{01F17519-0C4B-4E85-837E-5EBC82AE7C33}" dt="2018-06-24T23:13:52.615" v="72" actId="20577"/>
        <pc:sldMkLst>
          <pc:docMk/>
          <pc:sldMk cId="4272165557" sldId="293"/>
        </pc:sldMkLst>
        <pc:spChg chg="mod">
          <ac:chgData name="Gretchen Gerber" userId="S::ggerber@wtps.org::d8aa0bb9-c53f-4975-9cbf-819171687f1b" providerId="AD" clId="Web-{01F17519-0C4B-4E85-837E-5EBC82AE7C33}" dt="2018-06-24T23:13:52.615" v="72" actId="20577"/>
          <ac:spMkLst>
            <pc:docMk/>
            <pc:sldMk cId="4272165557" sldId="293"/>
            <ac:spMk id="3" creationId="{F5123DA9-8CBD-48C4-BCE4-536714BF6400}"/>
          </ac:spMkLst>
        </pc:spChg>
      </pc:sldChg>
      <pc:sldChg chg="modSp">
        <pc:chgData name="Gretchen Gerber" userId="S::ggerber@wtps.org::d8aa0bb9-c53f-4975-9cbf-819171687f1b" providerId="AD" clId="Web-{01F17519-0C4B-4E85-837E-5EBC82AE7C33}" dt="2018-06-24T23:14:28.302" v="86" actId="20577"/>
        <pc:sldMkLst>
          <pc:docMk/>
          <pc:sldMk cId="588092589" sldId="294"/>
        </pc:sldMkLst>
        <pc:spChg chg="mod">
          <ac:chgData name="Gretchen Gerber" userId="S::ggerber@wtps.org::d8aa0bb9-c53f-4975-9cbf-819171687f1b" providerId="AD" clId="Web-{01F17519-0C4B-4E85-837E-5EBC82AE7C33}" dt="2018-06-24T23:14:28.302" v="86" actId="20577"/>
          <ac:spMkLst>
            <pc:docMk/>
            <pc:sldMk cId="588092589" sldId="294"/>
            <ac:spMk id="3" creationId="{F5123DA9-8CBD-48C4-BCE4-536714BF6400}"/>
          </ac:spMkLst>
        </pc:spChg>
      </pc:sldChg>
      <pc:sldChg chg="modSp">
        <pc:chgData name="Gretchen Gerber" userId="S::ggerber@wtps.org::d8aa0bb9-c53f-4975-9cbf-819171687f1b" providerId="AD" clId="Web-{01F17519-0C4B-4E85-837E-5EBC82AE7C33}" dt="2018-06-24T23:15:05.052" v="89" actId="20577"/>
        <pc:sldMkLst>
          <pc:docMk/>
          <pc:sldMk cId="248220841" sldId="296"/>
        </pc:sldMkLst>
        <pc:spChg chg="mod">
          <ac:chgData name="Gretchen Gerber" userId="S::ggerber@wtps.org::d8aa0bb9-c53f-4975-9cbf-819171687f1b" providerId="AD" clId="Web-{01F17519-0C4B-4E85-837E-5EBC82AE7C33}" dt="2018-06-24T23:15:05.052" v="89" actId="20577"/>
          <ac:spMkLst>
            <pc:docMk/>
            <pc:sldMk cId="248220841" sldId="296"/>
            <ac:spMk id="3" creationId="{BCBC013E-BFDF-4021-926E-06928BAE9B30}"/>
          </ac:spMkLst>
        </pc:spChg>
      </pc:sldChg>
      <pc:sldChg chg="modSp">
        <pc:chgData name="Gretchen Gerber" userId="S::ggerber@wtps.org::d8aa0bb9-c53f-4975-9cbf-819171687f1b" providerId="AD" clId="Web-{01F17519-0C4B-4E85-837E-5EBC82AE7C33}" dt="2018-06-24T23:15:26.458" v="109" actId="20577"/>
        <pc:sldMkLst>
          <pc:docMk/>
          <pc:sldMk cId="896664996" sldId="297"/>
        </pc:sldMkLst>
        <pc:spChg chg="mod">
          <ac:chgData name="Gretchen Gerber" userId="S::ggerber@wtps.org::d8aa0bb9-c53f-4975-9cbf-819171687f1b" providerId="AD" clId="Web-{01F17519-0C4B-4E85-837E-5EBC82AE7C33}" dt="2018-06-24T23:15:26.458" v="109" actId="20577"/>
          <ac:spMkLst>
            <pc:docMk/>
            <pc:sldMk cId="896664996" sldId="297"/>
            <ac:spMk id="3" creationId="{F5123DA9-8CBD-48C4-BCE4-536714BF6400}"/>
          </ac:spMkLst>
        </pc:spChg>
      </pc:sldChg>
      <pc:sldChg chg="modSp">
        <pc:chgData name="Gretchen Gerber" userId="S::ggerber@wtps.org::d8aa0bb9-c53f-4975-9cbf-819171687f1b" providerId="AD" clId="Web-{01F17519-0C4B-4E85-837E-5EBC82AE7C33}" dt="2018-06-24T23:16:09.411" v="111" actId="20577"/>
        <pc:sldMkLst>
          <pc:docMk/>
          <pc:sldMk cId="2945974728" sldId="306"/>
        </pc:sldMkLst>
        <pc:spChg chg="mod">
          <ac:chgData name="Gretchen Gerber" userId="S::ggerber@wtps.org::d8aa0bb9-c53f-4975-9cbf-819171687f1b" providerId="AD" clId="Web-{01F17519-0C4B-4E85-837E-5EBC82AE7C33}" dt="2018-06-24T23:16:09.411" v="111" actId="20577"/>
          <ac:spMkLst>
            <pc:docMk/>
            <pc:sldMk cId="2945974728" sldId="306"/>
            <ac:spMk id="2" creationId="{C5B7140C-4AF1-405D-88BD-F4547C265985}"/>
          </ac:spMkLst>
        </pc:spChg>
      </pc:sldChg>
      <pc:sldChg chg="modSp">
        <pc:chgData name="Gretchen Gerber" userId="S::ggerber@wtps.org::d8aa0bb9-c53f-4975-9cbf-819171687f1b" providerId="AD" clId="Web-{01F17519-0C4B-4E85-837E-5EBC82AE7C33}" dt="2018-06-24T23:16:45.223" v="120" actId="20577"/>
        <pc:sldMkLst>
          <pc:docMk/>
          <pc:sldMk cId="4162605666" sldId="310"/>
        </pc:sldMkLst>
        <pc:spChg chg="mod">
          <ac:chgData name="Gretchen Gerber" userId="S::ggerber@wtps.org::d8aa0bb9-c53f-4975-9cbf-819171687f1b" providerId="AD" clId="Web-{01F17519-0C4B-4E85-837E-5EBC82AE7C33}" dt="2018-06-24T23:16:45.223" v="120" actId="20577"/>
          <ac:spMkLst>
            <pc:docMk/>
            <pc:sldMk cId="4162605666" sldId="310"/>
            <ac:spMk id="3" creationId="{F5123DA9-8CBD-48C4-BCE4-536714BF6400}"/>
          </ac:spMkLst>
        </pc:spChg>
      </pc:sldChg>
      <pc:sldChg chg="modSp">
        <pc:chgData name="Gretchen Gerber" userId="S::ggerber@wtps.org::d8aa0bb9-c53f-4975-9cbf-819171687f1b" providerId="AD" clId="Web-{01F17519-0C4B-4E85-837E-5EBC82AE7C33}" dt="2018-06-24T23:18:05.801" v="132" actId="20577"/>
        <pc:sldMkLst>
          <pc:docMk/>
          <pc:sldMk cId="4165278278" sldId="322"/>
        </pc:sldMkLst>
        <pc:spChg chg="mod">
          <ac:chgData name="Gretchen Gerber" userId="S::ggerber@wtps.org::d8aa0bb9-c53f-4975-9cbf-819171687f1b" providerId="AD" clId="Web-{01F17519-0C4B-4E85-837E-5EBC82AE7C33}" dt="2018-06-24T23:18:05.801" v="132" actId="20577"/>
          <ac:spMkLst>
            <pc:docMk/>
            <pc:sldMk cId="4165278278" sldId="322"/>
            <ac:spMk id="3" creationId="{F5123DA9-8CBD-48C4-BCE4-536714BF6400}"/>
          </ac:spMkLst>
        </pc:spChg>
      </pc:sldChg>
      <pc:sldChg chg="modSp">
        <pc:chgData name="Gretchen Gerber" userId="S::ggerber@wtps.org::d8aa0bb9-c53f-4975-9cbf-819171687f1b" providerId="AD" clId="Web-{01F17519-0C4B-4E85-837E-5EBC82AE7C33}" dt="2018-06-24T23:18:59.457" v="136" actId="20577"/>
        <pc:sldMkLst>
          <pc:docMk/>
          <pc:sldMk cId="2583747993" sldId="323"/>
        </pc:sldMkLst>
        <pc:spChg chg="mod">
          <ac:chgData name="Gretchen Gerber" userId="S::ggerber@wtps.org::d8aa0bb9-c53f-4975-9cbf-819171687f1b" providerId="AD" clId="Web-{01F17519-0C4B-4E85-837E-5EBC82AE7C33}" dt="2018-06-24T23:18:59.457" v="136" actId="20577"/>
          <ac:spMkLst>
            <pc:docMk/>
            <pc:sldMk cId="2583747993" sldId="323"/>
            <ac:spMk id="3" creationId="{F5123DA9-8CBD-48C4-BCE4-536714BF6400}"/>
          </ac:spMkLst>
        </pc:spChg>
      </pc:sldChg>
    </pc:docChg>
  </pc:docChgLst>
  <pc:docChgLst>
    <pc:chgData name="Gretchen Gerber" userId="S::ggerber@wtps.org::d8aa0bb9-c53f-4975-9cbf-819171687f1b" providerId="AD" clId="Web-{B996B5F0-2DEF-4203-9D54-1D6C266C706D}"/>
    <pc:docChg chg="modSld">
      <pc:chgData name="Gretchen Gerber" userId="S::ggerber@wtps.org::d8aa0bb9-c53f-4975-9cbf-819171687f1b" providerId="AD" clId="Web-{B996B5F0-2DEF-4203-9D54-1D6C266C706D}" dt="2018-06-24T23:25:46.905" v="1" actId="20577"/>
      <pc:docMkLst>
        <pc:docMk/>
      </pc:docMkLst>
      <pc:sldChg chg="modSp">
        <pc:chgData name="Gretchen Gerber" userId="S::ggerber@wtps.org::d8aa0bb9-c53f-4975-9cbf-819171687f1b" providerId="AD" clId="Web-{B996B5F0-2DEF-4203-9D54-1D6C266C706D}" dt="2018-06-24T23:25:46.905" v="1" actId="20577"/>
        <pc:sldMkLst>
          <pc:docMk/>
          <pc:sldMk cId="312728224" sldId="269"/>
        </pc:sldMkLst>
        <pc:spChg chg="mod">
          <ac:chgData name="Gretchen Gerber" userId="S::ggerber@wtps.org::d8aa0bb9-c53f-4975-9cbf-819171687f1b" providerId="AD" clId="Web-{B996B5F0-2DEF-4203-9D54-1D6C266C706D}" dt="2018-06-24T23:25:46.905" v="1" actId="20577"/>
          <ac:spMkLst>
            <pc:docMk/>
            <pc:sldMk cId="312728224" sldId="269"/>
            <ac:spMk id="16" creationId="{AFAD095D-E8CD-4089-9B73-BDA0DBC0AA3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F95E11-FC39-434E-BC39-5F1038EBCEFE}" type="datetimeFigureOut">
              <a:rPr lang="en-US" smtClean="0"/>
              <a:t>6/24/2018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1B3871-9988-4D1D-9DF8-4CF44C353B41}" type="slidenum">
              <a:rPr lang="en-US" smtClean="0"/>
              <a:t>‹#›</a:t>
            </a:fld>
            <a:endParaRPr lang="en-US"/>
          </a:p>
        </p:txBody>
      </p:sp>
    </p:spTree>
    <p:extLst>
      <p:ext uri="{BB962C8B-B14F-4D97-AF65-F5344CB8AC3E}">
        <p14:creationId xmlns:p14="http://schemas.microsoft.com/office/powerpoint/2010/main" val="40208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6FC5F6-09B1-8140-81B4-26223EC8B5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2023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6FC5F6-09B1-8140-81B4-26223EC8B5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9281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6FC5F6-09B1-8140-81B4-26223EC8B5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1443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6FC5F6-09B1-8140-81B4-26223EC8B5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923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6FC5F6-09B1-8140-81B4-26223EC8B5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433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6FC5F6-09B1-8140-81B4-26223EC8B5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2529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6FC5F6-09B1-8140-81B4-26223EC8B5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3403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6FC5F6-09B1-8140-81B4-26223EC8B5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7361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6FC5F6-09B1-8140-81B4-26223EC8B5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7717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6FC5F6-09B1-8140-81B4-26223EC8B5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8174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6FC5F6-09B1-8140-81B4-26223EC8B5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3227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6FC5F6-09B1-8140-81B4-26223EC8B5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6918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6FC5F6-09B1-8140-81B4-26223EC8B5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9877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6FC5F6-09B1-8140-81B4-26223EC8B5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6362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6FC5F6-09B1-8140-81B4-26223EC8B5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5366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6FC5F6-09B1-8140-81B4-26223EC8B5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2249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6FC5F6-09B1-8140-81B4-26223EC8B5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2796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6FC5F6-09B1-8140-81B4-26223EC8B5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6444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6FC5F6-09B1-8140-81B4-26223EC8B5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43642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6FC5F6-09B1-8140-81B4-26223EC8B5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16953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6FC5F6-09B1-8140-81B4-26223EC8B5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02795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6FC5F6-09B1-8140-81B4-26223EC8B5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7511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6FC5F6-09B1-8140-81B4-26223EC8B5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08740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6FC5F6-09B1-8140-81B4-26223EC8B5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82886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6FC5F6-09B1-8140-81B4-26223EC8B5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0435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6FC5F6-09B1-8140-81B4-26223EC8B5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4583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6FC5F6-09B1-8140-81B4-26223EC8B5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4801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6FC5F6-09B1-8140-81B4-26223EC8B5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0408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6FC5F6-09B1-8140-81B4-26223EC8B5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2288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6FC5F6-09B1-8140-81B4-26223EC8B5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6153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6FC5F6-09B1-8140-81B4-26223EC8B5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3290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 y="826035"/>
            <a:ext cx="5200307" cy="5200306"/>
          </a:xfrm>
          <a:prstGeom prst="homePlate">
            <a:avLst/>
          </a:prstGeom>
        </p:spPr>
        <p:txBody>
          <a:bodyPr/>
          <a:lstStyle/>
          <a:p>
            <a:endParaRPr lang="en-US"/>
          </a:p>
        </p:txBody>
      </p:sp>
    </p:spTree>
    <p:extLst>
      <p:ext uri="{BB962C8B-B14F-4D97-AF65-F5344CB8AC3E}">
        <p14:creationId xmlns:p14="http://schemas.microsoft.com/office/powerpoint/2010/main" val="120623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nodePh="1">
                                  <p:stCondLst>
                                    <p:cond delay="100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fill="hold"/>
                                        <p:tgtEl>
                                          <p:spTgt spid="8"/>
                                        </p:tgtEl>
                                        <p:attrNameLst>
                                          <p:attrName>ppt_x</p:attrName>
                                        </p:attrNameLst>
                                      </p:cBhvr>
                                      <p:tavLst>
                                        <p:tav tm="0">
                                          <p:val>
                                            <p:strVal val="0-#ppt_w/2"/>
                                          </p:val>
                                        </p:tav>
                                        <p:tav tm="100000">
                                          <p:val>
                                            <p:strVal val="#ppt_x"/>
                                          </p:val>
                                        </p:tav>
                                      </p:tavLst>
                                    </p:anim>
                                    <p:anim calcmode="lin" valueType="num">
                                      <p:cBhvr additive="base">
                                        <p:cTn id="8" dur="12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89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10">
            <a:extLst>
              <a:ext uri="{FF2B5EF4-FFF2-40B4-BE49-F238E27FC236}">
                <a16:creationId xmlns:a16="http://schemas.microsoft.com/office/drawing/2014/main" id="{52970218-F87D-4328-B11D-194395CB5CD3}"/>
              </a:ext>
            </a:extLst>
          </p:cNvPr>
          <p:cNvSpPr>
            <a:spLocks noGrp="1" noChangeAspect="1"/>
          </p:cNvSpPr>
          <p:nvPr>
            <p:ph type="pic" sz="quarter" idx="11"/>
          </p:nvPr>
        </p:nvSpPr>
        <p:spPr>
          <a:xfrm>
            <a:off x="-9525" y="-28575"/>
            <a:ext cx="6099048" cy="6925625"/>
          </a:xfrm>
          <a:prstGeom prst="homePlate">
            <a:avLst/>
          </a:prstGeom>
          <a:solidFill>
            <a:schemeClr val="bg1">
              <a:lumMod val="65000"/>
            </a:schemeClr>
          </a:solidFill>
          <a:ln w="76200">
            <a:noFill/>
          </a:ln>
        </p:spPr>
        <p:txBody>
          <a:bodyPr/>
          <a:lstStyle/>
          <a:p>
            <a:endParaRPr lang="en-GB" dirty="0"/>
          </a:p>
        </p:txBody>
      </p:sp>
    </p:spTree>
    <p:extLst>
      <p:ext uri="{BB962C8B-B14F-4D97-AF65-F5344CB8AC3E}">
        <p14:creationId xmlns:p14="http://schemas.microsoft.com/office/powerpoint/2010/main" val="3308024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52016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B0FAF97-04FA-4475-9A8E-961E81454545}" type="datetimeFigureOut">
              <a:rPr lang="en-US" smtClean="0"/>
              <a:t>6/24/2018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5CB18-660A-4331-A1E5-F709BABACA8A}" type="slidenum">
              <a:rPr lang="en-US" smtClean="0"/>
              <a:t>‹#›</a:t>
            </a:fld>
            <a:endParaRPr lang="en-US"/>
          </a:p>
        </p:txBody>
      </p:sp>
    </p:spTree>
    <p:extLst>
      <p:ext uri="{BB962C8B-B14F-4D97-AF65-F5344CB8AC3E}">
        <p14:creationId xmlns:p14="http://schemas.microsoft.com/office/powerpoint/2010/main" val="2390788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0FAF97-04FA-4475-9A8E-961E81454545}" type="datetimeFigureOut">
              <a:rPr lang="en-US" smtClean="0"/>
              <a:t>6/24/2018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5CB18-660A-4331-A1E5-F709BABACA8A}" type="slidenum">
              <a:rPr lang="en-US" smtClean="0"/>
              <a:t>‹#›</a:t>
            </a:fld>
            <a:endParaRPr lang="en-US"/>
          </a:p>
        </p:txBody>
      </p:sp>
    </p:spTree>
    <p:extLst>
      <p:ext uri="{BB962C8B-B14F-4D97-AF65-F5344CB8AC3E}">
        <p14:creationId xmlns:p14="http://schemas.microsoft.com/office/powerpoint/2010/main" val="202480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23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Picture Placeholder 10">
            <a:extLst>
              <a:ext uri="{FF2B5EF4-FFF2-40B4-BE49-F238E27FC236}">
                <a16:creationId xmlns:a16="http://schemas.microsoft.com/office/drawing/2014/main" id="{52970218-F87D-4328-B11D-194395CB5CD3}"/>
              </a:ext>
            </a:extLst>
          </p:cNvPr>
          <p:cNvSpPr>
            <a:spLocks noGrp="1" noChangeAspect="1"/>
          </p:cNvSpPr>
          <p:nvPr>
            <p:ph type="pic" sz="quarter" idx="10"/>
          </p:nvPr>
        </p:nvSpPr>
        <p:spPr>
          <a:xfrm flipH="1">
            <a:off x="6192944" y="0"/>
            <a:ext cx="5999056" cy="6858000"/>
          </a:xfrm>
          <a:prstGeom prst="homePlate">
            <a:avLst/>
          </a:prstGeom>
          <a:solidFill>
            <a:schemeClr val="bg1">
              <a:lumMod val="65000"/>
            </a:schemeClr>
          </a:solidFill>
          <a:ln w="76200">
            <a:noFill/>
          </a:ln>
          <a:effectLst/>
        </p:spPr>
        <p:txBody>
          <a:bodyPr/>
          <a:lstStyle/>
          <a:p>
            <a:endParaRPr lang="en-GB" dirty="0"/>
          </a:p>
        </p:txBody>
      </p:sp>
    </p:spTree>
    <p:extLst>
      <p:ext uri="{BB962C8B-B14F-4D97-AF65-F5344CB8AC3E}">
        <p14:creationId xmlns:p14="http://schemas.microsoft.com/office/powerpoint/2010/main" val="384183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Picture Placeholder 3"/>
          <p:cNvSpPr>
            <a:spLocks noGrp="1"/>
          </p:cNvSpPr>
          <p:nvPr>
            <p:ph type="pic" sz="quarter" idx="12"/>
          </p:nvPr>
        </p:nvSpPr>
        <p:spPr>
          <a:xfrm>
            <a:off x="6942142" y="2200805"/>
            <a:ext cx="3988591" cy="2659062"/>
          </a:xfrm>
          <a:prstGeom prst="chevron">
            <a:avLst/>
          </a:prstGeom>
          <a:solidFill>
            <a:schemeClr val="accent1"/>
          </a:solidFill>
        </p:spPr>
        <p:txBody>
          <a:bodyPr/>
          <a:lstStyle/>
          <a:p>
            <a:endParaRPr lang="en-US"/>
          </a:p>
        </p:txBody>
      </p:sp>
      <p:sp>
        <p:nvSpPr>
          <p:cNvPr id="4" name="Picture Placeholder 3"/>
          <p:cNvSpPr>
            <a:spLocks noGrp="1"/>
          </p:cNvSpPr>
          <p:nvPr>
            <p:ph type="pic" sz="quarter" idx="11"/>
          </p:nvPr>
        </p:nvSpPr>
        <p:spPr>
          <a:xfrm>
            <a:off x="4148142" y="2200805"/>
            <a:ext cx="3988591" cy="2659062"/>
          </a:xfrm>
          <a:prstGeom prst="chevron">
            <a:avLst/>
          </a:prstGeom>
          <a:solidFill>
            <a:schemeClr val="accent1">
              <a:lumMod val="75000"/>
            </a:schemeClr>
          </a:solidFill>
        </p:spPr>
        <p:txBody>
          <a:bodyPr/>
          <a:lstStyle/>
          <a:p>
            <a:endParaRPr lang="en-US"/>
          </a:p>
        </p:txBody>
      </p:sp>
      <p:sp>
        <p:nvSpPr>
          <p:cNvPr id="3" name="Picture Placeholder 3"/>
          <p:cNvSpPr>
            <a:spLocks noGrp="1"/>
          </p:cNvSpPr>
          <p:nvPr>
            <p:ph type="pic" sz="quarter" idx="10"/>
          </p:nvPr>
        </p:nvSpPr>
        <p:spPr>
          <a:xfrm>
            <a:off x="1354141" y="2200805"/>
            <a:ext cx="3988591" cy="2659062"/>
          </a:xfrm>
          <a:prstGeom prst="chevron">
            <a:avLst/>
          </a:prstGeom>
          <a:solidFill>
            <a:schemeClr val="accent2"/>
          </a:solidFill>
        </p:spPr>
        <p:txBody>
          <a:bodyPr/>
          <a:lstStyle/>
          <a:p>
            <a:endParaRPr lang="en-US"/>
          </a:p>
        </p:txBody>
      </p:sp>
    </p:spTree>
    <p:extLst>
      <p:ext uri="{BB962C8B-B14F-4D97-AF65-F5344CB8AC3E}">
        <p14:creationId xmlns:p14="http://schemas.microsoft.com/office/powerpoint/2010/main" val="334185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7000" fill="hold" grpId="0" nodeType="withEffect">
                                  <p:stCondLst>
                                    <p:cond delay="2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47000" fill="hold" grpId="0" nodeType="withEffect">
                                  <p:stCondLst>
                                    <p:cond delay="40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800" fill="hold"/>
                                        <p:tgtEl>
                                          <p:spTgt spid="4"/>
                                        </p:tgtEl>
                                        <p:attrNameLst>
                                          <p:attrName>ppt_x</p:attrName>
                                        </p:attrNameLst>
                                      </p:cBhvr>
                                      <p:tavLst>
                                        <p:tav tm="0">
                                          <p:val>
                                            <p:strVal val="0-#ppt_w/2"/>
                                          </p:val>
                                        </p:tav>
                                        <p:tav tm="100000">
                                          <p:val>
                                            <p:strVal val="#ppt_x"/>
                                          </p:val>
                                        </p:tav>
                                      </p:tavLst>
                                    </p:anim>
                                    <p:anim calcmode="lin" valueType="num">
                                      <p:cBhvr additive="base">
                                        <p:cTn id="12" dur="18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47000" fill="hold" grpId="0" nodeType="withEffect">
                                  <p:stCondLst>
                                    <p:cond delay="58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200" fill="hold"/>
                                        <p:tgtEl>
                                          <p:spTgt spid="5"/>
                                        </p:tgtEl>
                                        <p:attrNameLst>
                                          <p:attrName>ppt_x</p:attrName>
                                        </p:attrNameLst>
                                      </p:cBhvr>
                                      <p:tavLst>
                                        <p:tav tm="0">
                                          <p:val>
                                            <p:strVal val="0-#ppt_w/2"/>
                                          </p:val>
                                        </p:tav>
                                        <p:tav tm="100000">
                                          <p:val>
                                            <p:strVal val="#ppt_x"/>
                                          </p:val>
                                        </p:tav>
                                      </p:tavLst>
                                    </p:anim>
                                    <p:anim calcmode="lin" valueType="num">
                                      <p:cBhvr additive="base">
                                        <p:cTn id="16" dur="22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3"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Picture Placeholder 10">
            <a:extLst>
              <a:ext uri="{FF2B5EF4-FFF2-40B4-BE49-F238E27FC236}">
                <a16:creationId xmlns:a16="http://schemas.microsoft.com/office/drawing/2014/main" id="{EACFC333-946B-4E78-9799-2D0A6E4630F0}"/>
              </a:ext>
            </a:extLst>
          </p:cNvPr>
          <p:cNvSpPr>
            <a:spLocks noGrp="1"/>
          </p:cNvSpPr>
          <p:nvPr>
            <p:ph type="pic" sz="quarter" idx="10"/>
          </p:nvPr>
        </p:nvSpPr>
        <p:spPr>
          <a:xfrm>
            <a:off x="24061" y="4"/>
            <a:ext cx="7163987" cy="6803857"/>
          </a:xfrm>
          <a:prstGeom prst="chevron">
            <a:avLst/>
          </a:prstGeom>
          <a:ln w="57150">
            <a:noFill/>
          </a:ln>
        </p:spPr>
        <p:txBody>
          <a:bodyPr/>
          <a:lstStyle/>
          <a:p>
            <a:endParaRPr lang="en-GB"/>
          </a:p>
        </p:txBody>
      </p:sp>
    </p:spTree>
    <p:extLst>
      <p:ext uri="{BB962C8B-B14F-4D97-AF65-F5344CB8AC3E}">
        <p14:creationId xmlns:p14="http://schemas.microsoft.com/office/powerpoint/2010/main" val="115102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nodePh="1">
                                  <p:stCondLst>
                                    <p:cond delay="30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350" fill="hold"/>
                                        <p:tgtEl>
                                          <p:spTgt spid="3"/>
                                        </p:tgtEl>
                                        <p:attrNameLst>
                                          <p:attrName>ppt_x</p:attrName>
                                        </p:attrNameLst>
                                      </p:cBhvr>
                                      <p:tavLst>
                                        <p:tav tm="0">
                                          <p:val>
                                            <p:strVal val="0-#ppt_w/2"/>
                                          </p:val>
                                        </p:tav>
                                        <p:tav tm="100000">
                                          <p:val>
                                            <p:strVal val="#ppt_x"/>
                                          </p:val>
                                        </p:tav>
                                      </p:tavLst>
                                    </p:anim>
                                    <p:anim calcmode="lin" valueType="num">
                                      <p:cBhvr additive="base">
                                        <p:cTn id="8" dur="13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3" name="Picture Placeholder 10">
            <a:extLst>
              <a:ext uri="{FF2B5EF4-FFF2-40B4-BE49-F238E27FC236}">
                <a16:creationId xmlns:a16="http://schemas.microsoft.com/office/drawing/2014/main" id="{52970218-F87D-4328-B11D-194395CB5CD3}"/>
              </a:ext>
            </a:extLst>
          </p:cNvPr>
          <p:cNvSpPr>
            <a:spLocks noGrp="1" noChangeAspect="1"/>
          </p:cNvSpPr>
          <p:nvPr>
            <p:ph type="pic" sz="quarter" idx="10"/>
          </p:nvPr>
        </p:nvSpPr>
        <p:spPr>
          <a:xfrm flipH="1">
            <a:off x="6096000" y="0"/>
            <a:ext cx="6096000" cy="6858000"/>
          </a:xfrm>
          <a:prstGeom prst="homePlate">
            <a:avLst/>
          </a:prstGeom>
          <a:solidFill>
            <a:schemeClr val="bg1">
              <a:lumMod val="65000"/>
            </a:schemeClr>
          </a:solidFill>
          <a:ln w="76200">
            <a:noFill/>
          </a:ln>
          <a:effectLst>
            <a:innerShdw blurRad="63500" dist="50800">
              <a:prstClr val="black">
                <a:alpha val="50000"/>
              </a:prstClr>
            </a:innerShdw>
          </a:effectLst>
        </p:spPr>
        <p:txBody>
          <a:bodyPr/>
          <a:lstStyle/>
          <a:p>
            <a:endParaRPr lang="en-GB" dirty="0"/>
          </a:p>
        </p:txBody>
      </p:sp>
    </p:spTree>
    <p:extLst>
      <p:ext uri="{BB962C8B-B14F-4D97-AF65-F5344CB8AC3E}">
        <p14:creationId xmlns:p14="http://schemas.microsoft.com/office/powerpoint/2010/main" val="197639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p:stCondLst>
                                    <p:cond delay="3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28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6734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271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artisticPencilGrayscale/>
                    </a14:imgEffect>
                  </a14:imgLayer>
                </a14:imgProps>
              </a:ext>
            </a:extLst>
          </a:blip>
          <a:srcRect/>
          <a:tile tx="0" ty="0" sx="40000" sy="4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9"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30"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dirty="0"/>
              <a:pPr/>
              <a:t>6/24/2018</a:t>
            </a:fld>
            <a:endParaRPr lang="en-US" dirty="0"/>
          </a:p>
        </p:txBody>
      </p:sp>
      <p:sp>
        <p:nvSpPr>
          <p:cNvPr id="5" name="Footer Placeholder 4"/>
          <p:cNvSpPr>
            <a:spLocks noGrp="1"/>
          </p:cNvSpPr>
          <p:nvPr>
            <p:ph type="ftr" sz="quarter" idx="3"/>
          </p:nvPr>
        </p:nvSpPr>
        <p:spPr>
          <a:xfrm>
            <a:off x="4842933"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525413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5" r:id="rId13"/>
    <p:sldLayoutId id="2147483686" r:id="rId14"/>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pos="397">
          <p15:clr>
            <a:srgbClr val="F26B43"/>
          </p15:clr>
        </p15:guide>
        <p15:guide id="3" orient="horz" pos="55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E77BE4-4FDF-4449-9924-E65A05E042AF}"/>
              </a:ext>
            </a:extLst>
          </p:cNvPr>
          <p:cNvSpPr/>
          <p:nvPr/>
        </p:nvSpPr>
        <p:spPr>
          <a:xfrm>
            <a:off x="1" y="1557338"/>
            <a:ext cx="12192000" cy="401268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6" name="TextBox 15">
            <a:extLst>
              <a:ext uri="{FF2B5EF4-FFF2-40B4-BE49-F238E27FC236}">
                <a16:creationId xmlns:a16="http://schemas.microsoft.com/office/drawing/2014/main" id="{AFAD095D-E8CD-4089-9B73-BDA0DBC0AA3D}"/>
              </a:ext>
            </a:extLst>
          </p:cNvPr>
          <p:cNvSpPr txBox="1"/>
          <p:nvPr/>
        </p:nvSpPr>
        <p:spPr>
          <a:xfrm>
            <a:off x="4687866" y="2144658"/>
            <a:ext cx="7215376" cy="2838041"/>
          </a:xfrm>
          <a:prstGeom prst="rect">
            <a:avLst/>
          </a:prstGeom>
          <a:noFill/>
          <a:ln>
            <a:noFill/>
          </a:ln>
        </p:spPr>
        <p:txBody>
          <a:bodyPr wrap="square" lIns="0" tIns="0" rIns="0" bIns="0" rtlCol="0" anchor="ctr" anchorCtr="0">
            <a:noAutofit/>
          </a:bodyPr>
          <a:lstStyle/>
          <a:p>
            <a:pPr algn="ctr" defTabSz="457200"/>
            <a:r>
              <a:rPr lang="en-US" sz="3200" b="1" dirty="0">
                <a:solidFill>
                  <a:prstClr val="white"/>
                </a:solidFill>
                <a:latin typeface="Cambria" panose="02040503050406030204" pitchFamily="18" charset="0"/>
                <a:ea typeface="Source Sans Pro ExtraLight" charset="0"/>
                <a:cs typeface="Source Sans Pro ExtraLight" charset="0"/>
              </a:rPr>
              <a:t>Washington Township Public Schools</a:t>
            </a:r>
          </a:p>
          <a:p>
            <a:pPr algn="ctr" defTabSz="457200"/>
            <a:r>
              <a:rPr lang="en-US" sz="3200" b="1" dirty="0">
                <a:solidFill>
                  <a:prstClr val="white"/>
                </a:solidFill>
                <a:latin typeface="Cambria" panose="02040503050406030204" pitchFamily="18" charset="0"/>
                <a:ea typeface="Source Sans Pro ExtraLight" charset="0"/>
                <a:cs typeface="Source Sans Pro ExtraLight" charset="0"/>
              </a:rPr>
              <a:t> </a:t>
            </a:r>
          </a:p>
          <a:p>
            <a:pPr algn="ctr" defTabSz="457200"/>
            <a:r>
              <a:rPr lang="en-US" sz="3200" b="1" dirty="0">
                <a:solidFill>
                  <a:prstClr val="white"/>
                </a:solidFill>
                <a:latin typeface="Cambria" panose="02040503050406030204" pitchFamily="18" charset="0"/>
                <a:ea typeface="Source Sans Pro ExtraLight" charset="0"/>
                <a:cs typeface="Source Sans Pro ExtraLight" charset="0"/>
              </a:rPr>
              <a:t>Strategic Plan</a:t>
            </a:r>
          </a:p>
          <a:p>
            <a:pPr algn="ctr" defTabSz="457200"/>
            <a:endParaRPr lang="en-US" sz="3200" dirty="0">
              <a:solidFill>
                <a:prstClr val="white"/>
              </a:solidFill>
              <a:latin typeface="Cambria" panose="02040503050406030204" pitchFamily="18" charset="0"/>
              <a:ea typeface="Source Sans Pro ExtraLight" charset="0"/>
              <a:cs typeface="Source Sans Pro ExtraLight" charset="0"/>
            </a:endParaRPr>
          </a:p>
          <a:p>
            <a:pPr algn="ctr" defTabSz="457200"/>
            <a:r>
              <a:rPr lang="en-US" sz="3200" b="1" dirty="0">
                <a:solidFill>
                  <a:prstClr val="white"/>
                </a:solidFill>
                <a:latin typeface="Cambria" panose="02040503050406030204" pitchFamily="18" charset="0"/>
                <a:ea typeface="Cambria"/>
                <a:cs typeface="Calibri" charset="0"/>
              </a:rPr>
              <a:t>2018-2020</a:t>
            </a:r>
          </a:p>
        </p:txBody>
      </p:sp>
      <p:sp>
        <p:nvSpPr>
          <p:cNvPr id="17" name="Freeform 8">
            <a:extLst>
              <a:ext uri="{FF2B5EF4-FFF2-40B4-BE49-F238E27FC236}">
                <a16:creationId xmlns:a16="http://schemas.microsoft.com/office/drawing/2014/main" id="{C0C692BA-F1F0-4BF7-884D-AD20C4B13D1B}"/>
              </a:ext>
            </a:extLst>
          </p:cNvPr>
          <p:cNvSpPr/>
          <p:nvPr/>
        </p:nvSpPr>
        <p:spPr>
          <a:xfrm>
            <a:off x="5022377" y="6432883"/>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8" name="Freeform 11">
            <a:extLst>
              <a:ext uri="{FF2B5EF4-FFF2-40B4-BE49-F238E27FC236}">
                <a16:creationId xmlns:a16="http://schemas.microsoft.com/office/drawing/2014/main" id="{D81557F4-B807-4F68-A69F-3344DD34C762}"/>
              </a:ext>
            </a:extLst>
          </p:cNvPr>
          <p:cNvSpPr/>
          <p:nvPr/>
        </p:nvSpPr>
        <p:spPr>
          <a:xfrm rot="10800000">
            <a:off x="5072887" y="-4435"/>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4" name="Chevron 3">
            <a:extLst>
              <a:ext uri="{FF2B5EF4-FFF2-40B4-BE49-F238E27FC236}">
                <a16:creationId xmlns:a16="http://schemas.microsoft.com/office/drawing/2014/main" id="{438DB4F6-6F9F-46EE-9E20-E4508EAF64E2}"/>
              </a:ext>
            </a:extLst>
          </p:cNvPr>
          <p:cNvSpPr/>
          <p:nvPr/>
        </p:nvSpPr>
        <p:spPr>
          <a:xfrm>
            <a:off x="1828066" y="824951"/>
            <a:ext cx="2323302" cy="5208105"/>
          </a:xfrm>
          <a:prstGeom prst="chevron">
            <a:avLst>
              <a:gd name="adj" fmla="val 8401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dirty="0">
              <a:solidFill>
                <a:prstClr val="black"/>
              </a:solidFill>
              <a:latin typeface="Tw Cen MT" panose="020B0602020104020603"/>
            </a:endParaRPr>
          </a:p>
        </p:txBody>
      </p:sp>
      <p:pic>
        <p:nvPicPr>
          <p:cNvPr id="15" name="Picture 14">
            <a:extLst>
              <a:ext uri="{FF2B5EF4-FFF2-40B4-BE49-F238E27FC236}">
                <a16:creationId xmlns:a16="http://schemas.microsoft.com/office/drawing/2014/main" id="{5C583128-6C10-495B-BE5D-EB218837F9A6}"/>
              </a:ext>
            </a:extLst>
          </p:cNvPr>
          <p:cNvPicPr>
            <a:picLocks noChangeAspect="1"/>
          </p:cNvPicPr>
          <p:nvPr/>
        </p:nvPicPr>
        <p:blipFill>
          <a:blip r:embed="rId3"/>
          <a:stretch>
            <a:fillRect/>
          </a:stretch>
        </p:blipFill>
        <p:spPr>
          <a:xfrm>
            <a:off x="1454534" y="-4435"/>
            <a:ext cx="2859800" cy="6858000"/>
          </a:xfrm>
          <a:prstGeom prst="rect">
            <a:avLst/>
          </a:prstGeom>
        </p:spPr>
      </p:pic>
      <p:pic>
        <p:nvPicPr>
          <p:cNvPr id="21" name="Picture 20">
            <a:extLst>
              <a:ext uri="{FF2B5EF4-FFF2-40B4-BE49-F238E27FC236}">
                <a16:creationId xmlns:a16="http://schemas.microsoft.com/office/drawing/2014/main" id="{5EA9C5BE-3F45-429C-81DB-3EE231DCC53E}"/>
              </a:ext>
            </a:extLst>
          </p:cNvPr>
          <p:cNvPicPr>
            <a:picLocks noChangeAspect="1"/>
          </p:cNvPicPr>
          <p:nvPr/>
        </p:nvPicPr>
        <p:blipFill>
          <a:blip r:embed="rId4"/>
          <a:stretch>
            <a:fillRect/>
          </a:stretch>
        </p:blipFill>
        <p:spPr>
          <a:xfrm>
            <a:off x="136926" y="1926351"/>
            <a:ext cx="3056348" cy="3056348"/>
          </a:xfrm>
          <a:prstGeom prst="rect">
            <a:avLst/>
          </a:prstGeom>
        </p:spPr>
      </p:pic>
      <p:sp>
        <p:nvSpPr>
          <p:cNvPr id="9" name="Freeform 11">
            <a:extLst>
              <a:ext uri="{FF2B5EF4-FFF2-40B4-BE49-F238E27FC236}">
                <a16:creationId xmlns:a16="http://schemas.microsoft.com/office/drawing/2014/main" id="{551334FA-1509-44D0-B0E4-2D7F456A794D}"/>
              </a:ext>
            </a:extLst>
          </p:cNvPr>
          <p:cNvSpPr/>
          <p:nvPr/>
        </p:nvSpPr>
        <p:spPr>
          <a:xfrm>
            <a:off x="8432512" y="6432882"/>
            <a:ext cx="1449425" cy="425117"/>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0" name="Freeform 8">
            <a:extLst>
              <a:ext uri="{FF2B5EF4-FFF2-40B4-BE49-F238E27FC236}">
                <a16:creationId xmlns:a16="http://schemas.microsoft.com/office/drawing/2014/main" id="{F07D47BF-6DBB-4923-B77B-92F1D9E0D75C}"/>
              </a:ext>
            </a:extLst>
          </p:cNvPr>
          <p:cNvSpPr/>
          <p:nvPr/>
        </p:nvSpPr>
        <p:spPr>
          <a:xfrm rot="10800000">
            <a:off x="8282385" y="-4438"/>
            <a:ext cx="1599551" cy="437575"/>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1" name="Freeform 8">
            <a:extLst>
              <a:ext uri="{FF2B5EF4-FFF2-40B4-BE49-F238E27FC236}">
                <a16:creationId xmlns:a16="http://schemas.microsoft.com/office/drawing/2014/main" id="{2BA9CE24-7400-4E07-AD76-FFF798599A13}"/>
              </a:ext>
            </a:extLst>
          </p:cNvPr>
          <p:cNvSpPr/>
          <p:nvPr/>
        </p:nvSpPr>
        <p:spPr>
          <a:xfrm>
            <a:off x="5022377"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2" name="Freeform 11">
            <a:extLst>
              <a:ext uri="{FF2B5EF4-FFF2-40B4-BE49-F238E27FC236}">
                <a16:creationId xmlns:a16="http://schemas.microsoft.com/office/drawing/2014/main" id="{9E387947-5A4D-4F1E-9295-3D6A3738ACE5}"/>
              </a:ext>
            </a:extLst>
          </p:cNvPr>
          <p:cNvSpPr/>
          <p:nvPr/>
        </p:nvSpPr>
        <p:spPr>
          <a:xfrm rot="10800000">
            <a:off x="5072887" y="-4436"/>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Tree>
    <p:extLst>
      <p:ext uri="{BB962C8B-B14F-4D97-AF65-F5344CB8AC3E}">
        <p14:creationId xmlns:p14="http://schemas.microsoft.com/office/powerpoint/2010/main" val="31272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withEffect">
                                  <p:stCondLst>
                                    <p:cond delay="10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250" fill="hold"/>
                                        <p:tgtEl>
                                          <p:spTgt spid="15"/>
                                        </p:tgtEl>
                                        <p:attrNameLst>
                                          <p:attrName>ppt_x</p:attrName>
                                        </p:attrNameLst>
                                      </p:cBhvr>
                                      <p:tavLst>
                                        <p:tav tm="0">
                                          <p:val>
                                            <p:strVal val="0-#ppt_w/2"/>
                                          </p:val>
                                        </p:tav>
                                        <p:tav tm="100000">
                                          <p:val>
                                            <p:strVal val="#ppt_x"/>
                                          </p:val>
                                        </p:tav>
                                      </p:tavLst>
                                    </p:anim>
                                    <p:anim calcmode="lin" valueType="num">
                                      <p:cBhvr additive="base">
                                        <p:cTn id="8" dur="125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decel="45000" fill="hold" grpId="0" nodeType="with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250" fill="hold"/>
                                        <p:tgtEl>
                                          <p:spTgt spid="14"/>
                                        </p:tgtEl>
                                        <p:attrNameLst>
                                          <p:attrName>ppt_x</p:attrName>
                                        </p:attrNameLst>
                                      </p:cBhvr>
                                      <p:tavLst>
                                        <p:tav tm="0">
                                          <p:val>
                                            <p:strVal val="0-#ppt_w/2"/>
                                          </p:val>
                                        </p:tav>
                                        <p:tav tm="100000">
                                          <p:val>
                                            <p:strVal val="#ppt_x"/>
                                          </p:val>
                                        </p:tav>
                                      </p:tavLst>
                                    </p:anim>
                                    <p:anim calcmode="lin" valueType="num">
                                      <p:cBhvr additive="base">
                                        <p:cTn id="12" dur="1250" fill="hold"/>
                                        <p:tgtEl>
                                          <p:spTgt spid="14"/>
                                        </p:tgtEl>
                                        <p:attrNameLst>
                                          <p:attrName>ppt_y</p:attrName>
                                        </p:attrNameLst>
                                      </p:cBhvr>
                                      <p:tavLst>
                                        <p:tav tm="0">
                                          <p:val>
                                            <p:strVal val="#ppt_y"/>
                                          </p:val>
                                        </p:tav>
                                        <p:tav tm="100000">
                                          <p:val>
                                            <p:strVal val="#ppt_y"/>
                                          </p:val>
                                        </p:tav>
                                      </p:tavLst>
                                    </p:anim>
                                  </p:childTnLst>
                                </p:cTn>
                              </p:par>
                              <p:par>
                                <p:cTn id="13" presetID="22" presetClass="entr" presetSubtype="8" fill="hold" grpId="0" nodeType="withEffect">
                                  <p:stCondLst>
                                    <p:cond delay="50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250"/>
                                        <p:tgtEl>
                                          <p:spTgt spid="13"/>
                                        </p:tgtEl>
                                      </p:cBhvr>
                                    </p:animEffect>
                                  </p:childTnLst>
                                </p:cTn>
                              </p:par>
                            </p:childTnLst>
                          </p:cTn>
                        </p:par>
                        <p:par>
                          <p:cTn id="16" fill="hold">
                            <p:stCondLst>
                              <p:cond delay="2250"/>
                            </p:stCondLst>
                            <p:childTnLst>
                              <p:par>
                                <p:cTn id="17" presetID="2" presetClass="entr" presetSubtype="1" decel="5400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ppt_x"/>
                                          </p:val>
                                        </p:tav>
                                        <p:tav tm="100000">
                                          <p:val>
                                            <p:strVal val="#ppt_x"/>
                                          </p:val>
                                        </p:tav>
                                      </p:tavLst>
                                    </p:anim>
                                    <p:anim calcmode="lin" valueType="num">
                                      <p:cBhvr additive="base">
                                        <p:cTn id="20" dur="1000" fill="hold"/>
                                        <p:tgtEl>
                                          <p:spTgt spid="18"/>
                                        </p:tgtEl>
                                        <p:attrNameLst>
                                          <p:attrName>ppt_y</p:attrName>
                                        </p:attrNameLst>
                                      </p:cBhvr>
                                      <p:tavLst>
                                        <p:tav tm="0">
                                          <p:val>
                                            <p:strVal val="0-#ppt_h/2"/>
                                          </p:val>
                                        </p:tav>
                                        <p:tav tm="100000">
                                          <p:val>
                                            <p:strVal val="#ppt_y"/>
                                          </p:val>
                                        </p:tav>
                                      </p:tavLst>
                                    </p:anim>
                                  </p:childTnLst>
                                </p:cTn>
                              </p:par>
                              <p:par>
                                <p:cTn id="21" presetID="2" presetClass="entr" presetSubtype="4" decel="5400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ppt_x"/>
                                          </p:val>
                                        </p:tav>
                                        <p:tav tm="100000">
                                          <p:val>
                                            <p:strVal val="#ppt_x"/>
                                          </p:val>
                                        </p:tav>
                                      </p:tavLst>
                                    </p:anim>
                                    <p:anim calcmode="lin" valueType="num">
                                      <p:cBhvr additive="base">
                                        <p:cTn id="24" dur="10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1" decel="5400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0" fill="hold"/>
                                        <p:tgtEl>
                                          <p:spTgt spid="9"/>
                                        </p:tgtEl>
                                        <p:attrNameLst>
                                          <p:attrName>ppt_x</p:attrName>
                                        </p:attrNameLst>
                                      </p:cBhvr>
                                      <p:tavLst>
                                        <p:tav tm="0">
                                          <p:val>
                                            <p:strVal val="#ppt_x"/>
                                          </p:val>
                                        </p:tav>
                                        <p:tav tm="100000">
                                          <p:val>
                                            <p:strVal val="#ppt_x"/>
                                          </p:val>
                                        </p:tav>
                                      </p:tavLst>
                                    </p:anim>
                                    <p:anim calcmode="lin" valueType="num">
                                      <p:cBhvr additive="base">
                                        <p:cTn id="28" dur="1000" fill="hold"/>
                                        <p:tgtEl>
                                          <p:spTgt spid="9"/>
                                        </p:tgtEl>
                                        <p:attrNameLst>
                                          <p:attrName>ppt_y</p:attrName>
                                        </p:attrNameLst>
                                      </p:cBhvr>
                                      <p:tavLst>
                                        <p:tav tm="0">
                                          <p:val>
                                            <p:strVal val="0-#ppt_h/2"/>
                                          </p:val>
                                        </p:tav>
                                        <p:tav tm="100000">
                                          <p:val>
                                            <p:strVal val="#ppt_y"/>
                                          </p:val>
                                        </p:tav>
                                      </p:tavLst>
                                    </p:anim>
                                  </p:childTnLst>
                                </p:cTn>
                              </p:par>
                              <p:par>
                                <p:cTn id="29" presetID="2" presetClass="entr" presetSubtype="4" decel="5400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0" fill="hold"/>
                                        <p:tgtEl>
                                          <p:spTgt spid="10"/>
                                        </p:tgtEl>
                                        <p:attrNameLst>
                                          <p:attrName>ppt_x</p:attrName>
                                        </p:attrNameLst>
                                      </p:cBhvr>
                                      <p:tavLst>
                                        <p:tav tm="0">
                                          <p:val>
                                            <p:strVal val="#ppt_x"/>
                                          </p:val>
                                        </p:tav>
                                        <p:tav tm="100000">
                                          <p:val>
                                            <p:strVal val="#ppt_x"/>
                                          </p:val>
                                        </p:tav>
                                      </p:tavLst>
                                    </p:anim>
                                    <p:anim calcmode="lin" valueType="num">
                                      <p:cBhvr additive="base">
                                        <p:cTn id="32" dur="10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10"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par>
                          <p:cTn id="37" fill="hold">
                            <p:stCondLst>
                              <p:cond delay="3750"/>
                            </p:stCondLst>
                            <p:childTnLst>
                              <p:par>
                                <p:cTn id="38" presetID="2" presetClass="entr" presetSubtype="1" decel="5400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1000" fill="hold"/>
                                        <p:tgtEl>
                                          <p:spTgt spid="12"/>
                                        </p:tgtEl>
                                        <p:attrNameLst>
                                          <p:attrName>ppt_x</p:attrName>
                                        </p:attrNameLst>
                                      </p:cBhvr>
                                      <p:tavLst>
                                        <p:tav tm="0">
                                          <p:val>
                                            <p:strVal val="#ppt_x"/>
                                          </p:val>
                                        </p:tav>
                                        <p:tav tm="100000">
                                          <p:val>
                                            <p:strVal val="#ppt_x"/>
                                          </p:val>
                                        </p:tav>
                                      </p:tavLst>
                                    </p:anim>
                                    <p:anim calcmode="lin" valueType="num">
                                      <p:cBhvr additive="base">
                                        <p:cTn id="41" dur="1000" fill="hold"/>
                                        <p:tgtEl>
                                          <p:spTgt spid="12"/>
                                        </p:tgtEl>
                                        <p:attrNameLst>
                                          <p:attrName>ppt_y</p:attrName>
                                        </p:attrNameLst>
                                      </p:cBhvr>
                                      <p:tavLst>
                                        <p:tav tm="0">
                                          <p:val>
                                            <p:strVal val="0-#ppt_h/2"/>
                                          </p:val>
                                        </p:tav>
                                        <p:tav tm="100000">
                                          <p:val>
                                            <p:strVal val="#ppt_y"/>
                                          </p:val>
                                        </p:tav>
                                      </p:tavLst>
                                    </p:anim>
                                  </p:childTnLst>
                                </p:cTn>
                              </p:par>
                              <p:par>
                                <p:cTn id="42" presetID="2" presetClass="entr" presetSubtype="4" decel="5400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1000" fill="hold"/>
                                        <p:tgtEl>
                                          <p:spTgt spid="11"/>
                                        </p:tgtEl>
                                        <p:attrNameLst>
                                          <p:attrName>ppt_x</p:attrName>
                                        </p:attrNameLst>
                                      </p:cBhvr>
                                      <p:tavLst>
                                        <p:tav tm="0">
                                          <p:val>
                                            <p:strVal val="#ppt_x"/>
                                          </p:val>
                                        </p:tav>
                                        <p:tav tm="100000">
                                          <p:val>
                                            <p:strVal val="#ppt_x"/>
                                          </p:val>
                                        </p:tav>
                                      </p:tavLst>
                                    </p:anim>
                                    <p:anim calcmode="lin" valueType="num">
                                      <p:cBhvr additive="base">
                                        <p:cTn id="45"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17" grpId="0" animBg="1"/>
      <p:bldP spid="18" grpId="0" animBg="1"/>
      <p:bldP spid="14" grpId="0" animBg="1"/>
      <p:bldP spid="9" grpId="0" animBg="1"/>
      <p:bldP spid="10" grpId="0" animBg="1"/>
      <p:bldP spid="11"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E77BE4-4FDF-4449-9924-E65A05E042AF}"/>
              </a:ext>
            </a:extLst>
          </p:cNvPr>
          <p:cNvSpPr/>
          <p:nvPr/>
        </p:nvSpPr>
        <p:spPr>
          <a:xfrm>
            <a:off x="0" y="1543691"/>
            <a:ext cx="12192000" cy="401268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6" name="TextBox 15">
            <a:extLst>
              <a:ext uri="{FF2B5EF4-FFF2-40B4-BE49-F238E27FC236}">
                <a16:creationId xmlns:a16="http://schemas.microsoft.com/office/drawing/2014/main" id="{AFAD095D-E8CD-4089-9B73-BDA0DBC0AA3D}"/>
              </a:ext>
            </a:extLst>
          </p:cNvPr>
          <p:cNvSpPr txBox="1"/>
          <p:nvPr/>
        </p:nvSpPr>
        <p:spPr>
          <a:xfrm>
            <a:off x="-1248910" y="1943674"/>
            <a:ext cx="7215376" cy="2838041"/>
          </a:xfrm>
          <a:prstGeom prst="rect">
            <a:avLst/>
          </a:prstGeom>
          <a:noFill/>
          <a:ln>
            <a:noFill/>
          </a:ln>
        </p:spPr>
        <p:txBody>
          <a:bodyPr wrap="square" lIns="0" tIns="0" rIns="0" bIns="0" rtlCol="0" anchor="ctr" anchorCtr="0">
            <a:noAutofit/>
          </a:bodyPr>
          <a:lstStyle/>
          <a:p>
            <a:pPr algn="ctr" defTabSz="457200"/>
            <a:r>
              <a:rPr lang="en-US" sz="2800" b="1" dirty="0">
                <a:solidFill>
                  <a:prstClr val="white"/>
                </a:solidFill>
                <a:latin typeface="Cambria" panose="02040503050406030204" pitchFamily="18" charset="0"/>
                <a:ea typeface="Source Sans Pro ExtraLight" charset="0"/>
                <a:cs typeface="Source Sans Pro ExtraLight" charset="0"/>
              </a:rPr>
              <a:t>Implications for </a:t>
            </a:r>
          </a:p>
          <a:p>
            <a:pPr algn="ctr" defTabSz="457200"/>
            <a:r>
              <a:rPr lang="en-US" sz="2800" b="1" dirty="0">
                <a:solidFill>
                  <a:prstClr val="white"/>
                </a:solidFill>
                <a:latin typeface="Cambria" panose="02040503050406030204" pitchFamily="18" charset="0"/>
                <a:ea typeface="Source Sans Pro ExtraLight" charset="0"/>
                <a:cs typeface="Source Sans Pro ExtraLight" charset="0"/>
              </a:rPr>
              <a:t>Professional Development</a:t>
            </a:r>
            <a:endParaRPr lang="en-US" sz="2800" b="1" dirty="0">
              <a:solidFill>
                <a:prstClr val="white"/>
              </a:solidFill>
              <a:latin typeface="Cambria" panose="02040503050406030204" pitchFamily="18" charset="0"/>
              <a:ea typeface="Calibri" charset="0"/>
              <a:cs typeface="Calibri" charset="0"/>
            </a:endParaRPr>
          </a:p>
        </p:txBody>
      </p:sp>
      <p:sp>
        <p:nvSpPr>
          <p:cNvPr id="14" name="Chevron 3">
            <a:extLst>
              <a:ext uri="{FF2B5EF4-FFF2-40B4-BE49-F238E27FC236}">
                <a16:creationId xmlns:a16="http://schemas.microsoft.com/office/drawing/2014/main" id="{438DB4F6-6F9F-46EE-9E20-E4508EAF64E2}"/>
              </a:ext>
            </a:extLst>
          </p:cNvPr>
          <p:cNvSpPr/>
          <p:nvPr/>
        </p:nvSpPr>
        <p:spPr>
          <a:xfrm>
            <a:off x="3138251" y="798397"/>
            <a:ext cx="2323302" cy="5208105"/>
          </a:xfrm>
          <a:prstGeom prst="chevron">
            <a:avLst>
              <a:gd name="adj" fmla="val 8401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dirty="0">
              <a:solidFill>
                <a:prstClr val="black"/>
              </a:solidFill>
              <a:latin typeface="Tw Cen MT" panose="020B0602020104020603"/>
            </a:endParaRPr>
          </a:p>
        </p:txBody>
      </p:sp>
      <p:pic>
        <p:nvPicPr>
          <p:cNvPr id="15" name="Picture 14">
            <a:extLst>
              <a:ext uri="{FF2B5EF4-FFF2-40B4-BE49-F238E27FC236}">
                <a16:creationId xmlns:a16="http://schemas.microsoft.com/office/drawing/2014/main" id="{5C583128-6C10-495B-BE5D-EB218837F9A6}"/>
              </a:ext>
            </a:extLst>
          </p:cNvPr>
          <p:cNvPicPr>
            <a:picLocks noChangeAspect="1"/>
          </p:cNvPicPr>
          <p:nvPr/>
        </p:nvPicPr>
        <p:blipFill>
          <a:blip r:embed="rId3"/>
          <a:stretch>
            <a:fillRect/>
          </a:stretch>
        </p:blipFill>
        <p:spPr>
          <a:xfrm>
            <a:off x="2721468" y="-26550"/>
            <a:ext cx="2859800" cy="6858000"/>
          </a:xfrm>
          <a:prstGeom prst="rect">
            <a:avLst/>
          </a:prstGeom>
        </p:spPr>
      </p:pic>
      <p:sp>
        <p:nvSpPr>
          <p:cNvPr id="2" name="TextBox 1">
            <a:extLst>
              <a:ext uri="{FF2B5EF4-FFF2-40B4-BE49-F238E27FC236}">
                <a16:creationId xmlns:a16="http://schemas.microsoft.com/office/drawing/2014/main" id="{C5B7140C-4AF1-405D-88BD-F4547C265985}"/>
              </a:ext>
            </a:extLst>
          </p:cNvPr>
          <p:cNvSpPr txBox="1"/>
          <p:nvPr/>
        </p:nvSpPr>
        <p:spPr>
          <a:xfrm>
            <a:off x="5629420" y="1943674"/>
            <a:ext cx="6485814" cy="3323987"/>
          </a:xfrm>
          <a:prstGeom prst="rect">
            <a:avLst/>
          </a:prstGeom>
          <a:noFill/>
        </p:spPr>
        <p:txBody>
          <a:bodyPr wrap="square" rtlCol="0">
            <a:spAutoFit/>
          </a:bodyPr>
          <a:lstStyle/>
          <a:p>
            <a:r>
              <a:rPr lang="en-US" sz="2400" dirty="0">
                <a:solidFill>
                  <a:schemeClr val="bg1"/>
                </a:solidFill>
                <a:latin typeface="Cambria" panose="02040503050406030204" pitchFamily="18" charset="0"/>
              </a:rPr>
              <a:t>The development of an alternate extended-time bell schedule will require content area departments to develop and implement in-district professional development events that are focused on the needs/revisions/extensions of their curriculum/courses of study that will now be delivered to students in an extended-time bell schedule of @55-60 minutes. </a:t>
            </a:r>
          </a:p>
          <a:p>
            <a:endParaRPr lang="en-US" dirty="0"/>
          </a:p>
        </p:txBody>
      </p:sp>
    </p:spTree>
    <p:extLst>
      <p:ext uri="{BB962C8B-B14F-4D97-AF65-F5344CB8AC3E}">
        <p14:creationId xmlns:p14="http://schemas.microsoft.com/office/powerpoint/2010/main" val="296459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 presetClass="entr" presetSubtype="8" decel="50000" fill="hold" nodeType="withEffect">
                                  <p:stCondLst>
                                    <p:cond delay="10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1250" fill="hold"/>
                                        <p:tgtEl>
                                          <p:spTgt spid="15"/>
                                        </p:tgtEl>
                                        <p:attrNameLst>
                                          <p:attrName>ppt_x</p:attrName>
                                        </p:attrNameLst>
                                      </p:cBhvr>
                                      <p:tavLst>
                                        <p:tav tm="0">
                                          <p:val>
                                            <p:strVal val="0-#ppt_w/2"/>
                                          </p:val>
                                        </p:tav>
                                        <p:tav tm="100000">
                                          <p:val>
                                            <p:strVal val="#ppt_x"/>
                                          </p:val>
                                        </p:tav>
                                      </p:tavLst>
                                    </p:anim>
                                    <p:anim calcmode="lin" valueType="num">
                                      <p:cBhvr additive="base">
                                        <p:cTn id="11" dur="1250" fill="hold"/>
                                        <p:tgtEl>
                                          <p:spTgt spid="15"/>
                                        </p:tgtEl>
                                        <p:attrNameLst>
                                          <p:attrName>ppt_y</p:attrName>
                                        </p:attrNameLst>
                                      </p:cBhvr>
                                      <p:tavLst>
                                        <p:tav tm="0">
                                          <p:val>
                                            <p:strVal val="#ppt_y"/>
                                          </p:val>
                                        </p:tav>
                                        <p:tav tm="100000">
                                          <p:val>
                                            <p:strVal val="#ppt_y"/>
                                          </p:val>
                                        </p:tav>
                                      </p:tavLst>
                                    </p:anim>
                                  </p:childTnLst>
                                </p:cTn>
                              </p:par>
                              <p:par>
                                <p:cTn id="12" presetID="2" presetClass="entr" presetSubtype="8" decel="45000"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1250" fill="hold"/>
                                        <p:tgtEl>
                                          <p:spTgt spid="14"/>
                                        </p:tgtEl>
                                        <p:attrNameLst>
                                          <p:attrName>ppt_x</p:attrName>
                                        </p:attrNameLst>
                                      </p:cBhvr>
                                      <p:tavLst>
                                        <p:tav tm="0">
                                          <p:val>
                                            <p:strVal val="0-#ppt_w/2"/>
                                          </p:val>
                                        </p:tav>
                                        <p:tav tm="100000">
                                          <p:val>
                                            <p:strVal val="#ppt_x"/>
                                          </p:val>
                                        </p:tav>
                                      </p:tavLst>
                                    </p:anim>
                                    <p:anim calcmode="lin" valueType="num">
                                      <p:cBhvr additive="base">
                                        <p:cTn id="15" dur="1250" fill="hold"/>
                                        <p:tgtEl>
                                          <p:spTgt spid="14"/>
                                        </p:tgtEl>
                                        <p:attrNameLst>
                                          <p:attrName>ppt_y</p:attrName>
                                        </p:attrNameLst>
                                      </p:cBhvr>
                                      <p:tavLst>
                                        <p:tav tm="0">
                                          <p:val>
                                            <p:strVal val="#ppt_y"/>
                                          </p:val>
                                        </p:tav>
                                        <p:tav tm="100000">
                                          <p:val>
                                            <p:strVal val="#ppt_y"/>
                                          </p:val>
                                        </p:tav>
                                      </p:tavLst>
                                    </p:anim>
                                  </p:childTnLst>
                                </p:cTn>
                              </p:par>
                              <p:par>
                                <p:cTn id="16" presetID="22" presetClass="entr" presetSubtype="8" fill="hold" grpId="0" nodeType="withEffect">
                                  <p:stCondLst>
                                    <p:cond delay="50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E77BE4-4FDF-4449-9924-E65A05E042AF}"/>
              </a:ext>
            </a:extLst>
          </p:cNvPr>
          <p:cNvSpPr/>
          <p:nvPr/>
        </p:nvSpPr>
        <p:spPr>
          <a:xfrm>
            <a:off x="0" y="1229192"/>
            <a:ext cx="12192000" cy="460198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6" name="TextBox 15">
            <a:extLst>
              <a:ext uri="{FF2B5EF4-FFF2-40B4-BE49-F238E27FC236}">
                <a16:creationId xmlns:a16="http://schemas.microsoft.com/office/drawing/2014/main" id="{AFAD095D-E8CD-4089-9B73-BDA0DBC0AA3D}"/>
              </a:ext>
            </a:extLst>
          </p:cNvPr>
          <p:cNvSpPr txBox="1"/>
          <p:nvPr/>
        </p:nvSpPr>
        <p:spPr>
          <a:xfrm>
            <a:off x="-1248910" y="1943674"/>
            <a:ext cx="7215376" cy="2838041"/>
          </a:xfrm>
          <a:prstGeom prst="rect">
            <a:avLst/>
          </a:prstGeom>
          <a:noFill/>
          <a:ln>
            <a:noFill/>
          </a:ln>
        </p:spPr>
        <p:txBody>
          <a:bodyPr wrap="square" lIns="0" tIns="0" rIns="0" bIns="0" rtlCol="0" anchor="ctr" anchorCtr="0">
            <a:noAutofit/>
          </a:bodyPr>
          <a:lstStyle/>
          <a:p>
            <a:pPr algn="ctr" defTabSz="457200"/>
            <a:r>
              <a:rPr lang="en-US" sz="2800" b="1" dirty="0">
                <a:solidFill>
                  <a:prstClr val="white"/>
                </a:solidFill>
                <a:latin typeface="Cambria" panose="02040503050406030204" pitchFamily="18" charset="0"/>
                <a:ea typeface="Source Sans Pro ExtraLight" charset="0"/>
                <a:cs typeface="Source Sans Pro ExtraLight" charset="0"/>
              </a:rPr>
              <a:t>Barriers/Challenges</a:t>
            </a:r>
            <a:endParaRPr lang="en-US" sz="2800" b="1" dirty="0">
              <a:solidFill>
                <a:prstClr val="white"/>
              </a:solidFill>
              <a:latin typeface="Cambria" panose="02040503050406030204" pitchFamily="18" charset="0"/>
              <a:ea typeface="Calibri" charset="0"/>
              <a:cs typeface="Calibri" charset="0"/>
            </a:endParaRPr>
          </a:p>
        </p:txBody>
      </p:sp>
      <p:sp>
        <p:nvSpPr>
          <p:cNvPr id="14" name="Chevron 3">
            <a:extLst>
              <a:ext uri="{FF2B5EF4-FFF2-40B4-BE49-F238E27FC236}">
                <a16:creationId xmlns:a16="http://schemas.microsoft.com/office/drawing/2014/main" id="{438DB4F6-6F9F-46EE-9E20-E4508EAF64E2}"/>
              </a:ext>
            </a:extLst>
          </p:cNvPr>
          <p:cNvSpPr/>
          <p:nvPr/>
        </p:nvSpPr>
        <p:spPr>
          <a:xfrm>
            <a:off x="3138251" y="798397"/>
            <a:ext cx="2323302" cy="5208105"/>
          </a:xfrm>
          <a:prstGeom prst="chevron">
            <a:avLst>
              <a:gd name="adj" fmla="val 8401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dirty="0">
              <a:solidFill>
                <a:prstClr val="black"/>
              </a:solidFill>
              <a:latin typeface="Tw Cen MT" panose="020B0602020104020603"/>
            </a:endParaRPr>
          </a:p>
        </p:txBody>
      </p:sp>
      <p:pic>
        <p:nvPicPr>
          <p:cNvPr id="15" name="Picture 14">
            <a:extLst>
              <a:ext uri="{FF2B5EF4-FFF2-40B4-BE49-F238E27FC236}">
                <a16:creationId xmlns:a16="http://schemas.microsoft.com/office/drawing/2014/main" id="{5C583128-6C10-495B-BE5D-EB218837F9A6}"/>
              </a:ext>
            </a:extLst>
          </p:cNvPr>
          <p:cNvPicPr>
            <a:picLocks noChangeAspect="1"/>
          </p:cNvPicPr>
          <p:nvPr/>
        </p:nvPicPr>
        <p:blipFill>
          <a:blip r:embed="rId3"/>
          <a:stretch>
            <a:fillRect/>
          </a:stretch>
        </p:blipFill>
        <p:spPr>
          <a:xfrm>
            <a:off x="2721468" y="-26550"/>
            <a:ext cx="2859800" cy="6858000"/>
          </a:xfrm>
          <a:prstGeom prst="rect">
            <a:avLst/>
          </a:prstGeom>
        </p:spPr>
      </p:pic>
      <p:sp>
        <p:nvSpPr>
          <p:cNvPr id="2" name="TextBox 1">
            <a:extLst>
              <a:ext uri="{FF2B5EF4-FFF2-40B4-BE49-F238E27FC236}">
                <a16:creationId xmlns:a16="http://schemas.microsoft.com/office/drawing/2014/main" id="{C5B7140C-4AF1-405D-88BD-F4547C265985}"/>
              </a:ext>
            </a:extLst>
          </p:cNvPr>
          <p:cNvSpPr txBox="1"/>
          <p:nvPr/>
        </p:nvSpPr>
        <p:spPr>
          <a:xfrm>
            <a:off x="5581268" y="1284105"/>
            <a:ext cx="6610732" cy="4524315"/>
          </a:xfrm>
          <a:prstGeom prst="rect">
            <a:avLst/>
          </a:prstGeom>
          <a:noFill/>
        </p:spPr>
        <p:txBody>
          <a:bodyPr wrap="square" rtlCol="0">
            <a:spAutoFit/>
          </a:bodyPr>
          <a:lstStyle/>
          <a:p>
            <a:r>
              <a:rPr lang="en-US" sz="2400" dirty="0">
                <a:solidFill>
                  <a:schemeClr val="bg1"/>
                </a:solidFill>
                <a:latin typeface="Cambria" panose="02040503050406030204" pitchFamily="18" charset="0"/>
              </a:rPr>
              <a:t>Funding for the development of career and college paths academies and an Alternate Schedule like a SMART Schedule /TWP PRIDE could potentially be challenged if State Aid were significantly reduced. The local district budget must be able to provide for the staffing needs for the high school Alternate Schedule. In addition, the 40-minute teacher lunch must be able to be configured to a different number of minutes so it aligns with existing Alternate Schedules (like a SMART Schedule/TWP Pride) teacher lunch model. </a:t>
            </a:r>
            <a:endParaRPr lang="en-US" dirty="0"/>
          </a:p>
        </p:txBody>
      </p:sp>
    </p:spTree>
    <p:extLst>
      <p:ext uri="{BB962C8B-B14F-4D97-AF65-F5344CB8AC3E}">
        <p14:creationId xmlns:p14="http://schemas.microsoft.com/office/powerpoint/2010/main" val="213054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 presetClass="entr" presetSubtype="8" decel="50000" fill="hold" nodeType="withEffect">
                                  <p:stCondLst>
                                    <p:cond delay="10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1250" fill="hold"/>
                                        <p:tgtEl>
                                          <p:spTgt spid="15"/>
                                        </p:tgtEl>
                                        <p:attrNameLst>
                                          <p:attrName>ppt_x</p:attrName>
                                        </p:attrNameLst>
                                      </p:cBhvr>
                                      <p:tavLst>
                                        <p:tav tm="0">
                                          <p:val>
                                            <p:strVal val="0-#ppt_w/2"/>
                                          </p:val>
                                        </p:tav>
                                        <p:tav tm="100000">
                                          <p:val>
                                            <p:strVal val="#ppt_x"/>
                                          </p:val>
                                        </p:tav>
                                      </p:tavLst>
                                    </p:anim>
                                    <p:anim calcmode="lin" valueType="num">
                                      <p:cBhvr additive="base">
                                        <p:cTn id="11" dur="1250" fill="hold"/>
                                        <p:tgtEl>
                                          <p:spTgt spid="15"/>
                                        </p:tgtEl>
                                        <p:attrNameLst>
                                          <p:attrName>ppt_y</p:attrName>
                                        </p:attrNameLst>
                                      </p:cBhvr>
                                      <p:tavLst>
                                        <p:tav tm="0">
                                          <p:val>
                                            <p:strVal val="#ppt_y"/>
                                          </p:val>
                                        </p:tav>
                                        <p:tav tm="100000">
                                          <p:val>
                                            <p:strVal val="#ppt_y"/>
                                          </p:val>
                                        </p:tav>
                                      </p:tavLst>
                                    </p:anim>
                                  </p:childTnLst>
                                </p:cTn>
                              </p:par>
                              <p:par>
                                <p:cTn id="12" presetID="2" presetClass="entr" presetSubtype="8" decel="45000"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1250" fill="hold"/>
                                        <p:tgtEl>
                                          <p:spTgt spid="14"/>
                                        </p:tgtEl>
                                        <p:attrNameLst>
                                          <p:attrName>ppt_x</p:attrName>
                                        </p:attrNameLst>
                                      </p:cBhvr>
                                      <p:tavLst>
                                        <p:tav tm="0">
                                          <p:val>
                                            <p:strVal val="0-#ppt_w/2"/>
                                          </p:val>
                                        </p:tav>
                                        <p:tav tm="100000">
                                          <p:val>
                                            <p:strVal val="#ppt_x"/>
                                          </p:val>
                                        </p:tav>
                                      </p:tavLst>
                                    </p:anim>
                                    <p:anim calcmode="lin" valueType="num">
                                      <p:cBhvr additive="base">
                                        <p:cTn id="15" dur="1250" fill="hold"/>
                                        <p:tgtEl>
                                          <p:spTgt spid="14"/>
                                        </p:tgtEl>
                                        <p:attrNameLst>
                                          <p:attrName>ppt_y</p:attrName>
                                        </p:attrNameLst>
                                      </p:cBhvr>
                                      <p:tavLst>
                                        <p:tav tm="0">
                                          <p:val>
                                            <p:strVal val="#ppt_y"/>
                                          </p:val>
                                        </p:tav>
                                        <p:tav tm="100000">
                                          <p:val>
                                            <p:strVal val="#ppt_y"/>
                                          </p:val>
                                        </p:tav>
                                      </p:tavLst>
                                    </p:anim>
                                  </p:childTnLst>
                                </p:cTn>
                              </p:par>
                              <p:par>
                                <p:cTn id="16" presetID="22" presetClass="entr" presetSubtype="8" fill="hold" grpId="0" nodeType="withEffect">
                                  <p:stCondLst>
                                    <p:cond delay="50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E77BE4-4FDF-4449-9924-E65A05E042AF}"/>
              </a:ext>
            </a:extLst>
          </p:cNvPr>
          <p:cNvSpPr/>
          <p:nvPr/>
        </p:nvSpPr>
        <p:spPr>
          <a:xfrm>
            <a:off x="0" y="1543691"/>
            <a:ext cx="12192000" cy="401268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6" name="TextBox 15">
            <a:extLst>
              <a:ext uri="{FF2B5EF4-FFF2-40B4-BE49-F238E27FC236}">
                <a16:creationId xmlns:a16="http://schemas.microsoft.com/office/drawing/2014/main" id="{AFAD095D-E8CD-4089-9B73-BDA0DBC0AA3D}"/>
              </a:ext>
            </a:extLst>
          </p:cNvPr>
          <p:cNvSpPr txBox="1"/>
          <p:nvPr/>
        </p:nvSpPr>
        <p:spPr>
          <a:xfrm>
            <a:off x="-1248910" y="1943674"/>
            <a:ext cx="7215376" cy="2838041"/>
          </a:xfrm>
          <a:prstGeom prst="rect">
            <a:avLst/>
          </a:prstGeom>
          <a:noFill/>
          <a:ln>
            <a:noFill/>
          </a:ln>
        </p:spPr>
        <p:txBody>
          <a:bodyPr wrap="square" lIns="0" tIns="0" rIns="0" bIns="0" rtlCol="0" anchor="ctr" anchorCtr="0">
            <a:noAutofit/>
          </a:bodyPr>
          <a:lstStyle/>
          <a:p>
            <a:pPr algn="ctr" defTabSz="457200"/>
            <a:r>
              <a:rPr lang="en-US" sz="2800" b="1" dirty="0">
                <a:solidFill>
                  <a:prstClr val="white"/>
                </a:solidFill>
                <a:latin typeface="Cambria" panose="02040503050406030204" pitchFamily="18" charset="0"/>
                <a:ea typeface="Source Sans Pro ExtraLight" charset="0"/>
                <a:cs typeface="Source Sans Pro ExtraLight" charset="0"/>
              </a:rPr>
              <a:t>Implications for </a:t>
            </a:r>
          </a:p>
          <a:p>
            <a:pPr algn="ctr" defTabSz="457200"/>
            <a:r>
              <a:rPr lang="en-US" sz="2800" b="1" dirty="0">
                <a:solidFill>
                  <a:prstClr val="white"/>
                </a:solidFill>
                <a:latin typeface="Cambria" panose="02040503050406030204" pitchFamily="18" charset="0"/>
                <a:ea typeface="Calibri" charset="0"/>
                <a:cs typeface="Calibri" charset="0"/>
              </a:rPr>
              <a:t>Stakeholders</a:t>
            </a:r>
          </a:p>
        </p:txBody>
      </p:sp>
      <p:sp>
        <p:nvSpPr>
          <p:cNvPr id="14" name="Chevron 3">
            <a:extLst>
              <a:ext uri="{FF2B5EF4-FFF2-40B4-BE49-F238E27FC236}">
                <a16:creationId xmlns:a16="http://schemas.microsoft.com/office/drawing/2014/main" id="{438DB4F6-6F9F-46EE-9E20-E4508EAF64E2}"/>
              </a:ext>
            </a:extLst>
          </p:cNvPr>
          <p:cNvSpPr/>
          <p:nvPr/>
        </p:nvSpPr>
        <p:spPr>
          <a:xfrm>
            <a:off x="3138251" y="798397"/>
            <a:ext cx="2323302" cy="5208105"/>
          </a:xfrm>
          <a:prstGeom prst="chevron">
            <a:avLst>
              <a:gd name="adj" fmla="val 8401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dirty="0">
              <a:solidFill>
                <a:prstClr val="black"/>
              </a:solidFill>
              <a:latin typeface="Tw Cen MT" panose="020B0602020104020603"/>
            </a:endParaRPr>
          </a:p>
        </p:txBody>
      </p:sp>
      <p:pic>
        <p:nvPicPr>
          <p:cNvPr id="15" name="Picture 14">
            <a:extLst>
              <a:ext uri="{FF2B5EF4-FFF2-40B4-BE49-F238E27FC236}">
                <a16:creationId xmlns:a16="http://schemas.microsoft.com/office/drawing/2014/main" id="{5C583128-6C10-495B-BE5D-EB218837F9A6}"/>
              </a:ext>
            </a:extLst>
          </p:cNvPr>
          <p:cNvPicPr>
            <a:picLocks noChangeAspect="1"/>
          </p:cNvPicPr>
          <p:nvPr/>
        </p:nvPicPr>
        <p:blipFill>
          <a:blip r:embed="rId3"/>
          <a:stretch>
            <a:fillRect/>
          </a:stretch>
        </p:blipFill>
        <p:spPr>
          <a:xfrm>
            <a:off x="2721468" y="-26550"/>
            <a:ext cx="2859800" cy="6858000"/>
          </a:xfrm>
          <a:prstGeom prst="rect">
            <a:avLst/>
          </a:prstGeom>
        </p:spPr>
      </p:pic>
      <p:sp>
        <p:nvSpPr>
          <p:cNvPr id="2" name="TextBox 1">
            <a:extLst>
              <a:ext uri="{FF2B5EF4-FFF2-40B4-BE49-F238E27FC236}">
                <a16:creationId xmlns:a16="http://schemas.microsoft.com/office/drawing/2014/main" id="{C5B7140C-4AF1-405D-88BD-F4547C265985}"/>
              </a:ext>
            </a:extLst>
          </p:cNvPr>
          <p:cNvSpPr txBox="1"/>
          <p:nvPr/>
        </p:nvSpPr>
        <p:spPr>
          <a:xfrm>
            <a:off x="5581268" y="1888038"/>
            <a:ext cx="6251341" cy="3416320"/>
          </a:xfrm>
          <a:prstGeom prst="rect">
            <a:avLst/>
          </a:prstGeom>
          <a:noFill/>
        </p:spPr>
        <p:txBody>
          <a:bodyPr wrap="square" rtlCol="0">
            <a:spAutoFit/>
          </a:bodyPr>
          <a:lstStyle/>
          <a:p>
            <a:r>
              <a:rPr lang="en-US" sz="2400" dirty="0">
                <a:solidFill>
                  <a:schemeClr val="bg1"/>
                </a:solidFill>
                <a:latin typeface="Cambria" panose="02040503050406030204" pitchFamily="18" charset="0"/>
              </a:rPr>
              <a:t>The development of academies/career entry programs can create a “win/win” through the potential to foster relationships with community organizations such as hospitals, engineering firms, local/regional business enterprises, college, and universities.  All academies/career entry programs have the potential to create community partnerships and increase community engagement.</a:t>
            </a:r>
            <a:endParaRPr lang="en-US" dirty="0"/>
          </a:p>
        </p:txBody>
      </p:sp>
    </p:spTree>
    <p:extLst>
      <p:ext uri="{BB962C8B-B14F-4D97-AF65-F5344CB8AC3E}">
        <p14:creationId xmlns:p14="http://schemas.microsoft.com/office/powerpoint/2010/main" val="207414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 presetClass="entr" presetSubtype="8" decel="50000" fill="hold" nodeType="withEffect">
                                  <p:stCondLst>
                                    <p:cond delay="10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1250" fill="hold"/>
                                        <p:tgtEl>
                                          <p:spTgt spid="15"/>
                                        </p:tgtEl>
                                        <p:attrNameLst>
                                          <p:attrName>ppt_x</p:attrName>
                                        </p:attrNameLst>
                                      </p:cBhvr>
                                      <p:tavLst>
                                        <p:tav tm="0">
                                          <p:val>
                                            <p:strVal val="0-#ppt_w/2"/>
                                          </p:val>
                                        </p:tav>
                                        <p:tav tm="100000">
                                          <p:val>
                                            <p:strVal val="#ppt_x"/>
                                          </p:val>
                                        </p:tav>
                                      </p:tavLst>
                                    </p:anim>
                                    <p:anim calcmode="lin" valueType="num">
                                      <p:cBhvr additive="base">
                                        <p:cTn id="11" dur="1250" fill="hold"/>
                                        <p:tgtEl>
                                          <p:spTgt spid="15"/>
                                        </p:tgtEl>
                                        <p:attrNameLst>
                                          <p:attrName>ppt_y</p:attrName>
                                        </p:attrNameLst>
                                      </p:cBhvr>
                                      <p:tavLst>
                                        <p:tav tm="0">
                                          <p:val>
                                            <p:strVal val="#ppt_y"/>
                                          </p:val>
                                        </p:tav>
                                        <p:tav tm="100000">
                                          <p:val>
                                            <p:strVal val="#ppt_y"/>
                                          </p:val>
                                        </p:tav>
                                      </p:tavLst>
                                    </p:anim>
                                  </p:childTnLst>
                                </p:cTn>
                              </p:par>
                              <p:par>
                                <p:cTn id="12" presetID="2" presetClass="entr" presetSubtype="8" decel="45000"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1250" fill="hold"/>
                                        <p:tgtEl>
                                          <p:spTgt spid="14"/>
                                        </p:tgtEl>
                                        <p:attrNameLst>
                                          <p:attrName>ppt_x</p:attrName>
                                        </p:attrNameLst>
                                      </p:cBhvr>
                                      <p:tavLst>
                                        <p:tav tm="0">
                                          <p:val>
                                            <p:strVal val="0-#ppt_w/2"/>
                                          </p:val>
                                        </p:tav>
                                        <p:tav tm="100000">
                                          <p:val>
                                            <p:strVal val="#ppt_x"/>
                                          </p:val>
                                        </p:tav>
                                      </p:tavLst>
                                    </p:anim>
                                    <p:anim calcmode="lin" valueType="num">
                                      <p:cBhvr additive="base">
                                        <p:cTn id="15" dur="1250" fill="hold"/>
                                        <p:tgtEl>
                                          <p:spTgt spid="14"/>
                                        </p:tgtEl>
                                        <p:attrNameLst>
                                          <p:attrName>ppt_y</p:attrName>
                                        </p:attrNameLst>
                                      </p:cBhvr>
                                      <p:tavLst>
                                        <p:tav tm="0">
                                          <p:val>
                                            <p:strVal val="#ppt_y"/>
                                          </p:val>
                                        </p:tav>
                                        <p:tav tm="100000">
                                          <p:val>
                                            <p:strVal val="#ppt_y"/>
                                          </p:val>
                                        </p:tav>
                                      </p:tavLst>
                                    </p:anim>
                                  </p:childTnLst>
                                </p:cTn>
                              </p:par>
                              <p:par>
                                <p:cTn id="16" presetID="22" presetClass="entr" presetSubtype="8" fill="hold" grpId="0" nodeType="withEffect">
                                  <p:stCondLst>
                                    <p:cond delay="50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E77BE4-4FDF-4449-9924-E65A05E042AF}"/>
              </a:ext>
            </a:extLst>
          </p:cNvPr>
          <p:cNvSpPr/>
          <p:nvPr/>
        </p:nvSpPr>
        <p:spPr>
          <a:xfrm>
            <a:off x="0" y="1543691"/>
            <a:ext cx="12192000" cy="401268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6" name="TextBox 15">
            <a:extLst>
              <a:ext uri="{FF2B5EF4-FFF2-40B4-BE49-F238E27FC236}">
                <a16:creationId xmlns:a16="http://schemas.microsoft.com/office/drawing/2014/main" id="{AFAD095D-E8CD-4089-9B73-BDA0DBC0AA3D}"/>
              </a:ext>
            </a:extLst>
          </p:cNvPr>
          <p:cNvSpPr txBox="1"/>
          <p:nvPr/>
        </p:nvSpPr>
        <p:spPr>
          <a:xfrm>
            <a:off x="-1248910" y="1943674"/>
            <a:ext cx="7215376" cy="2838041"/>
          </a:xfrm>
          <a:prstGeom prst="rect">
            <a:avLst/>
          </a:prstGeom>
          <a:noFill/>
          <a:ln>
            <a:noFill/>
          </a:ln>
        </p:spPr>
        <p:txBody>
          <a:bodyPr wrap="square" lIns="0" tIns="0" rIns="0" bIns="0" rtlCol="0" anchor="ctr" anchorCtr="0">
            <a:noAutofit/>
          </a:bodyPr>
          <a:lstStyle/>
          <a:p>
            <a:pPr algn="ctr" defTabSz="457200"/>
            <a:r>
              <a:rPr lang="en-US" sz="2800" b="1" dirty="0">
                <a:solidFill>
                  <a:prstClr val="white"/>
                </a:solidFill>
                <a:latin typeface="Cambria" panose="02040503050406030204" pitchFamily="18" charset="0"/>
                <a:ea typeface="Source Sans Pro ExtraLight" charset="0"/>
                <a:cs typeface="Source Sans Pro ExtraLight" charset="0"/>
              </a:rPr>
              <a:t>Implications for </a:t>
            </a:r>
          </a:p>
          <a:p>
            <a:pPr algn="ctr" defTabSz="457200"/>
            <a:r>
              <a:rPr lang="en-US" sz="2800" b="1" dirty="0">
                <a:solidFill>
                  <a:prstClr val="white"/>
                </a:solidFill>
                <a:latin typeface="Cambria" panose="02040503050406030204" pitchFamily="18" charset="0"/>
                <a:ea typeface="Calibri" charset="0"/>
                <a:cs typeface="Calibri" charset="0"/>
              </a:rPr>
              <a:t>Stakeholders</a:t>
            </a:r>
          </a:p>
        </p:txBody>
      </p:sp>
      <p:sp>
        <p:nvSpPr>
          <p:cNvPr id="14" name="Chevron 3">
            <a:extLst>
              <a:ext uri="{FF2B5EF4-FFF2-40B4-BE49-F238E27FC236}">
                <a16:creationId xmlns:a16="http://schemas.microsoft.com/office/drawing/2014/main" id="{438DB4F6-6F9F-46EE-9E20-E4508EAF64E2}"/>
              </a:ext>
            </a:extLst>
          </p:cNvPr>
          <p:cNvSpPr/>
          <p:nvPr/>
        </p:nvSpPr>
        <p:spPr>
          <a:xfrm>
            <a:off x="3138251" y="798397"/>
            <a:ext cx="2323302" cy="5208105"/>
          </a:xfrm>
          <a:prstGeom prst="chevron">
            <a:avLst>
              <a:gd name="adj" fmla="val 8401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dirty="0">
              <a:solidFill>
                <a:prstClr val="black"/>
              </a:solidFill>
              <a:latin typeface="Tw Cen MT" panose="020B0602020104020603"/>
            </a:endParaRPr>
          </a:p>
        </p:txBody>
      </p:sp>
      <p:pic>
        <p:nvPicPr>
          <p:cNvPr id="15" name="Picture 14">
            <a:extLst>
              <a:ext uri="{FF2B5EF4-FFF2-40B4-BE49-F238E27FC236}">
                <a16:creationId xmlns:a16="http://schemas.microsoft.com/office/drawing/2014/main" id="{5C583128-6C10-495B-BE5D-EB218837F9A6}"/>
              </a:ext>
            </a:extLst>
          </p:cNvPr>
          <p:cNvPicPr>
            <a:picLocks noChangeAspect="1"/>
          </p:cNvPicPr>
          <p:nvPr/>
        </p:nvPicPr>
        <p:blipFill>
          <a:blip r:embed="rId3"/>
          <a:stretch>
            <a:fillRect/>
          </a:stretch>
        </p:blipFill>
        <p:spPr>
          <a:xfrm>
            <a:off x="2721468" y="-26550"/>
            <a:ext cx="2859800" cy="6858000"/>
          </a:xfrm>
          <a:prstGeom prst="rect">
            <a:avLst/>
          </a:prstGeom>
        </p:spPr>
      </p:pic>
      <p:sp>
        <p:nvSpPr>
          <p:cNvPr id="2" name="TextBox 1">
            <a:extLst>
              <a:ext uri="{FF2B5EF4-FFF2-40B4-BE49-F238E27FC236}">
                <a16:creationId xmlns:a16="http://schemas.microsoft.com/office/drawing/2014/main" id="{C5B7140C-4AF1-405D-88BD-F4547C265985}"/>
              </a:ext>
            </a:extLst>
          </p:cNvPr>
          <p:cNvSpPr txBox="1"/>
          <p:nvPr/>
        </p:nvSpPr>
        <p:spPr>
          <a:xfrm>
            <a:off x="5581268" y="1718786"/>
            <a:ext cx="6251341" cy="4062651"/>
          </a:xfrm>
          <a:prstGeom prst="rect">
            <a:avLst/>
          </a:prstGeom>
          <a:noFill/>
        </p:spPr>
        <p:txBody>
          <a:bodyPr wrap="square" rtlCol="0">
            <a:spAutoFit/>
          </a:bodyPr>
          <a:lstStyle/>
          <a:p>
            <a:r>
              <a:rPr lang="en-US" sz="2400" dirty="0">
                <a:solidFill>
                  <a:schemeClr val="bg1"/>
                </a:solidFill>
                <a:latin typeface="Cambria" panose="02040503050406030204" pitchFamily="18" charset="0"/>
              </a:rPr>
              <a:t>The creation of academies/career entry programs may offer opportunities for parents and students who currently consider out of district options.  The increase in parent/student opportunities – per the fourth step under resources – may afford students with obtaining credit for academy participation.   This is a HUGE win for parents in that they may potentially save on college/costs fees.</a:t>
            </a:r>
          </a:p>
          <a:p>
            <a:endParaRPr lang="en-US" dirty="0"/>
          </a:p>
        </p:txBody>
      </p:sp>
    </p:spTree>
    <p:extLst>
      <p:ext uri="{BB962C8B-B14F-4D97-AF65-F5344CB8AC3E}">
        <p14:creationId xmlns:p14="http://schemas.microsoft.com/office/powerpoint/2010/main" val="150102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 presetClass="entr" presetSubtype="8" decel="50000" fill="hold" nodeType="withEffect">
                                  <p:stCondLst>
                                    <p:cond delay="10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1250" fill="hold"/>
                                        <p:tgtEl>
                                          <p:spTgt spid="15"/>
                                        </p:tgtEl>
                                        <p:attrNameLst>
                                          <p:attrName>ppt_x</p:attrName>
                                        </p:attrNameLst>
                                      </p:cBhvr>
                                      <p:tavLst>
                                        <p:tav tm="0">
                                          <p:val>
                                            <p:strVal val="0-#ppt_w/2"/>
                                          </p:val>
                                        </p:tav>
                                        <p:tav tm="100000">
                                          <p:val>
                                            <p:strVal val="#ppt_x"/>
                                          </p:val>
                                        </p:tav>
                                      </p:tavLst>
                                    </p:anim>
                                    <p:anim calcmode="lin" valueType="num">
                                      <p:cBhvr additive="base">
                                        <p:cTn id="11" dur="1250" fill="hold"/>
                                        <p:tgtEl>
                                          <p:spTgt spid="15"/>
                                        </p:tgtEl>
                                        <p:attrNameLst>
                                          <p:attrName>ppt_y</p:attrName>
                                        </p:attrNameLst>
                                      </p:cBhvr>
                                      <p:tavLst>
                                        <p:tav tm="0">
                                          <p:val>
                                            <p:strVal val="#ppt_y"/>
                                          </p:val>
                                        </p:tav>
                                        <p:tav tm="100000">
                                          <p:val>
                                            <p:strVal val="#ppt_y"/>
                                          </p:val>
                                        </p:tav>
                                      </p:tavLst>
                                    </p:anim>
                                  </p:childTnLst>
                                </p:cTn>
                              </p:par>
                              <p:par>
                                <p:cTn id="12" presetID="2" presetClass="entr" presetSubtype="8" decel="45000"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1250" fill="hold"/>
                                        <p:tgtEl>
                                          <p:spTgt spid="14"/>
                                        </p:tgtEl>
                                        <p:attrNameLst>
                                          <p:attrName>ppt_x</p:attrName>
                                        </p:attrNameLst>
                                      </p:cBhvr>
                                      <p:tavLst>
                                        <p:tav tm="0">
                                          <p:val>
                                            <p:strVal val="0-#ppt_w/2"/>
                                          </p:val>
                                        </p:tav>
                                        <p:tav tm="100000">
                                          <p:val>
                                            <p:strVal val="#ppt_x"/>
                                          </p:val>
                                        </p:tav>
                                      </p:tavLst>
                                    </p:anim>
                                    <p:anim calcmode="lin" valueType="num">
                                      <p:cBhvr additive="base">
                                        <p:cTn id="15" dur="1250" fill="hold"/>
                                        <p:tgtEl>
                                          <p:spTgt spid="14"/>
                                        </p:tgtEl>
                                        <p:attrNameLst>
                                          <p:attrName>ppt_y</p:attrName>
                                        </p:attrNameLst>
                                      </p:cBhvr>
                                      <p:tavLst>
                                        <p:tav tm="0">
                                          <p:val>
                                            <p:strVal val="#ppt_y"/>
                                          </p:val>
                                        </p:tav>
                                        <p:tav tm="100000">
                                          <p:val>
                                            <p:strVal val="#ppt_y"/>
                                          </p:val>
                                        </p:tav>
                                      </p:tavLst>
                                    </p:anim>
                                  </p:childTnLst>
                                </p:cTn>
                              </p:par>
                              <p:par>
                                <p:cTn id="16" presetID="22" presetClass="entr" presetSubtype="8" fill="hold" grpId="0" nodeType="withEffect">
                                  <p:stCondLst>
                                    <p:cond delay="50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EDB072-154E-4093-B6D1-7DDE8BEBD351}"/>
              </a:ext>
            </a:extLst>
          </p:cNvPr>
          <p:cNvSpPr/>
          <p:nvPr/>
        </p:nvSpPr>
        <p:spPr>
          <a:xfrm>
            <a:off x="1" y="1557338"/>
            <a:ext cx="12192000" cy="4012682"/>
          </a:xfrm>
          <a:prstGeom prst="rect">
            <a:avLst/>
          </a:prstGeom>
          <a:solidFill>
            <a:schemeClr val="bg1"/>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34C1364B-7198-4E22-887D-93E48D85A7DF}"/>
              </a:ext>
            </a:extLst>
          </p:cNvPr>
          <p:cNvSpPr>
            <a:spLocks noGrp="1"/>
          </p:cNvSpPr>
          <p:nvPr>
            <p:ph type="ctrTitle"/>
          </p:nvPr>
        </p:nvSpPr>
        <p:spPr>
          <a:xfrm>
            <a:off x="1524000" y="1122363"/>
            <a:ext cx="9144000" cy="1568083"/>
          </a:xfrm>
        </p:spPr>
        <p:txBody>
          <a:bodyPr/>
          <a:lstStyle/>
          <a:p>
            <a:r>
              <a:rPr lang="en-US" dirty="0">
                <a:latin typeface="Cambria" panose="02040503050406030204" pitchFamily="18" charset="0"/>
              </a:rPr>
              <a:t>Primary Goal #2</a:t>
            </a:r>
          </a:p>
        </p:txBody>
      </p:sp>
      <p:sp>
        <p:nvSpPr>
          <p:cNvPr id="3" name="Subtitle 2">
            <a:extLst>
              <a:ext uri="{FF2B5EF4-FFF2-40B4-BE49-F238E27FC236}">
                <a16:creationId xmlns:a16="http://schemas.microsoft.com/office/drawing/2014/main" id="{BCBC013E-BFDF-4021-926E-06928BAE9B30}"/>
              </a:ext>
            </a:extLst>
          </p:cNvPr>
          <p:cNvSpPr>
            <a:spLocks noGrp="1"/>
          </p:cNvSpPr>
          <p:nvPr>
            <p:ph type="subTitle" idx="1"/>
          </p:nvPr>
        </p:nvSpPr>
        <p:spPr>
          <a:xfrm>
            <a:off x="285551" y="2770281"/>
            <a:ext cx="11287593" cy="1586795"/>
          </a:xfrm>
        </p:spPr>
        <p:txBody>
          <a:bodyPr vert="horz" lIns="45720" tIns="45720" rIns="45720" bIns="45720" rtlCol="0" anchor="t">
            <a:noAutofit/>
          </a:bodyPr>
          <a:lstStyle/>
          <a:p>
            <a:r>
              <a:rPr lang="en-US" sz="3600" dirty="0">
                <a:latin typeface="Cambria" panose="02040503050406030204" pitchFamily="18" charset="0"/>
              </a:rPr>
              <a:t>Create plan to ensure the WTPS Portrait of a Graduate is a district deliverable. </a:t>
            </a:r>
          </a:p>
        </p:txBody>
      </p:sp>
      <p:sp>
        <p:nvSpPr>
          <p:cNvPr id="7" name="Freeform 8">
            <a:extLst>
              <a:ext uri="{FF2B5EF4-FFF2-40B4-BE49-F238E27FC236}">
                <a16:creationId xmlns:a16="http://schemas.microsoft.com/office/drawing/2014/main" id="{ADEB40FC-69DA-4F27-8BBA-4C4AEDD06840}"/>
              </a:ext>
            </a:extLst>
          </p:cNvPr>
          <p:cNvSpPr/>
          <p:nvPr/>
        </p:nvSpPr>
        <p:spPr>
          <a:xfrm>
            <a:off x="5022377"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8" name="Freeform 11">
            <a:extLst>
              <a:ext uri="{FF2B5EF4-FFF2-40B4-BE49-F238E27FC236}">
                <a16:creationId xmlns:a16="http://schemas.microsoft.com/office/drawing/2014/main" id="{B7B16672-F1D5-4575-A729-C9686D648C36}"/>
              </a:ext>
            </a:extLst>
          </p:cNvPr>
          <p:cNvSpPr/>
          <p:nvPr/>
        </p:nvSpPr>
        <p:spPr>
          <a:xfrm rot="10800000">
            <a:off x="5072887" y="-4436"/>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9" name="Freeform 8">
            <a:extLst>
              <a:ext uri="{FF2B5EF4-FFF2-40B4-BE49-F238E27FC236}">
                <a16:creationId xmlns:a16="http://schemas.microsoft.com/office/drawing/2014/main" id="{A03745D3-985B-4A12-AF88-C2647E669CC7}"/>
              </a:ext>
            </a:extLst>
          </p:cNvPr>
          <p:cNvSpPr/>
          <p:nvPr/>
        </p:nvSpPr>
        <p:spPr>
          <a:xfrm>
            <a:off x="9173571"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0" name="Freeform 11">
            <a:extLst>
              <a:ext uri="{FF2B5EF4-FFF2-40B4-BE49-F238E27FC236}">
                <a16:creationId xmlns:a16="http://schemas.microsoft.com/office/drawing/2014/main" id="{DD612993-5F97-4422-8E52-65CEC6072AB0}"/>
              </a:ext>
            </a:extLst>
          </p:cNvPr>
          <p:cNvSpPr/>
          <p:nvPr/>
        </p:nvSpPr>
        <p:spPr>
          <a:xfrm rot="10800000">
            <a:off x="9224081" y="-4436"/>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1" name="Freeform 8">
            <a:extLst>
              <a:ext uri="{FF2B5EF4-FFF2-40B4-BE49-F238E27FC236}">
                <a16:creationId xmlns:a16="http://schemas.microsoft.com/office/drawing/2014/main" id="{5B012D6A-0D9C-4FCF-A32F-605F440AC696}"/>
              </a:ext>
            </a:extLst>
          </p:cNvPr>
          <p:cNvSpPr/>
          <p:nvPr/>
        </p:nvSpPr>
        <p:spPr>
          <a:xfrm>
            <a:off x="1473490" y="6437318"/>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2" name="Freeform 11">
            <a:extLst>
              <a:ext uri="{FF2B5EF4-FFF2-40B4-BE49-F238E27FC236}">
                <a16:creationId xmlns:a16="http://schemas.microsoft.com/office/drawing/2014/main" id="{E22CEBE4-C7D6-450B-A5E8-E7F913D59AA1}"/>
              </a:ext>
            </a:extLst>
          </p:cNvPr>
          <p:cNvSpPr/>
          <p:nvPr/>
        </p:nvSpPr>
        <p:spPr>
          <a:xfrm rot="10800000">
            <a:off x="1524000" y="0"/>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Tree>
    <p:extLst>
      <p:ext uri="{BB962C8B-B14F-4D97-AF65-F5344CB8AC3E}">
        <p14:creationId xmlns:p14="http://schemas.microsoft.com/office/powerpoint/2010/main" val="233833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par>
                          <p:cTn id="8" fill="hold">
                            <p:stCondLst>
                              <p:cond delay="1750"/>
                            </p:stCondLst>
                            <p:childTnLst>
                              <p:par>
                                <p:cTn id="9" presetID="2" presetClass="entr" presetSubtype="1" decel="54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4" decel="5400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1" decel="5400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ppt_x"/>
                                          </p:val>
                                        </p:tav>
                                        <p:tav tm="100000">
                                          <p:val>
                                            <p:strVal val="#ppt_x"/>
                                          </p:val>
                                        </p:tav>
                                      </p:tavLst>
                                    </p:anim>
                                    <p:anim calcmode="lin" valueType="num">
                                      <p:cBhvr additive="base">
                                        <p:cTn id="20" dur="10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4" decel="5400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1" decel="5400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0-#ppt_h/2"/>
                                          </p:val>
                                        </p:tav>
                                        <p:tav tm="100000">
                                          <p:val>
                                            <p:strVal val="#ppt_y"/>
                                          </p:val>
                                        </p:tav>
                                      </p:tavLst>
                                    </p:anim>
                                  </p:childTnLst>
                                </p:cTn>
                              </p:par>
                              <p:par>
                                <p:cTn id="29" presetID="2" presetClass="entr" presetSubtype="4" decel="5400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EDB072-154E-4093-B6D1-7DDE8BEBD351}"/>
              </a:ext>
            </a:extLst>
          </p:cNvPr>
          <p:cNvSpPr/>
          <p:nvPr/>
        </p:nvSpPr>
        <p:spPr>
          <a:xfrm>
            <a:off x="0" y="850831"/>
            <a:ext cx="12191999" cy="5175216"/>
          </a:xfrm>
          <a:prstGeom prst="rect">
            <a:avLst/>
          </a:prstGeom>
          <a:solidFill>
            <a:schemeClr val="bg1"/>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34C1364B-7198-4E22-887D-93E48D85A7DF}"/>
              </a:ext>
            </a:extLst>
          </p:cNvPr>
          <p:cNvSpPr>
            <a:spLocks noGrp="1"/>
          </p:cNvSpPr>
          <p:nvPr>
            <p:ph type="ctrTitle"/>
          </p:nvPr>
        </p:nvSpPr>
        <p:spPr>
          <a:xfrm>
            <a:off x="1" y="408821"/>
            <a:ext cx="11887199" cy="1568083"/>
          </a:xfrm>
        </p:spPr>
        <p:txBody>
          <a:bodyPr/>
          <a:lstStyle/>
          <a:p>
            <a:r>
              <a:rPr lang="en-US" dirty="0">
                <a:latin typeface="Cambria" panose="02040503050406030204" pitchFamily="18" charset="0"/>
              </a:rPr>
              <a:t>Secondary goal/Objectives</a:t>
            </a:r>
          </a:p>
        </p:txBody>
      </p:sp>
      <p:sp>
        <p:nvSpPr>
          <p:cNvPr id="3" name="Subtitle 2">
            <a:extLst>
              <a:ext uri="{FF2B5EF4-FFF2-40B4-BE49-F238E27FC236}">
                <a16:creationId xmlns:a16="http://schemas.microsoft.com/office/drawing/2014/main" id="{BCBC013E-BFDF-4021-926E-06928BAE9B30}"/>
              </a:ext>
            </a:extLst>
          </p:cNvPr>
          <p:cNvSpPr>
            <a:spLocks noGrp="1"/>
          </p:cNvSpPr>
          <p:nvPr>
            <p:ph type="subTitle" idx="1"/>
          </p:nvPr>
        </p:nvSpPr>
        <p:spPr>
          <a:xfrm>
            <a:off x="119921" y="1976904"/>
            <a:ext cx="11767279" cy="1548877"/>
          </a:xfrm>
        </p:spPr>
        <p:txBody>
          <a:bodyPr>
            <a:noAutofit/>
          </a:bodyPr>
          <a:lstStyle/>
          <a:p>
            <a:r>
              <a:rPr lang="en-US" sz="3600" dirty="0">
                <a:latin typeface="Cambria" panose="02040503050406030204" pitchFamily="18" charset="0"/>
              </a:rPr>
              <a:t>This must include life skills, how to deal with stress, how to deal with and acceptance of individual differences among our student body, time management, dealing with the everyday challenges of growing up in an increasingly global world, and the real-life conditions that emerge when students graduate and enter college/university environments or career paths (i.e. the job interview process, verbal communication with adults).</a:t>
            </a:r>
          </a:p>
        </p:txBody>
      </p:sp>
      <p:sp>
        <p:nvSpPr>
          <p:cNvPr id="7" name="Freeform 8">
            <a:extLst>
              <a:ext uri="{FF2B5EF4-FFF2-40B4-BE49-F238E27FC236}">
                <a16:creationId xmlns:a16="http://schemas.microsoft.com/office/drawing/2014/main" id="{ADEB40FC-69DA-4F27-8BBA-4C4AEDD06840}"/>
              </a:ext>
            </a:extLst>
          </p:cNvPr>
          <p:cNvSpPr/>
          <p:nvPr/>
        </p:nvSpPr>
        <p:spPr>
          <a:xfrm>
            <a:off x="5022377"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8" name="Freeform 11">
            <a:extLst>
              <a:ext uri="{FF2B5EF4-FFF2-40B4-BE49-F238E27FC236}">
                <a16:creationId xmlns:a16="http://schemas.microsoft.com/office/drawing/2014/main" id="{B7B16672-F1D5-4575-A729-C9686D648C36}"/>
              </a:ext>
            </a:extLst>
          </p:cNvPr>
          <p:cNvSpPr/>
          <p:nvPr/>
        </p:nvSpPr>
        <p:spPr>
          <a:xfrm rot="10800000">
            <a:off x="5072887" y="-4436"/>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9" name="Freeform 8">
            <a:extLst>
              <a:ext uri="{FF2B5EF4-FFF2-40B4-BE49-F238E27FC236}">
                <a16:creationId xmlns:a16="http://schemas.microsoft.com/office/drawing/2014/main" id="{A03745D3-985B-4A12-AF88-C2647E669CC7}"/>
              </a:ext>
            </a:extLst>
          </p:cNvPr>
          <p:cNvSpPr/>
          <p:nvPr/>
        </p:nvSpPr>
        <p:spPr>
          <a:xfrm>
            <a:off x="9173571"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0" name="Freeform 11">
            <a:extLst>
              <a:ext uri="{FF2B5EF4-FFF2-40B4-BE49-F238E27FC236}">
                <a16:creationId xmlns:a16="http://schemas.microsoft.com/office/drawing/2014/main" id="{DD612993-5F97-4422-8E52-65CEC6072AB0}"/>
              </a:ext>
            </a:extLst>
          </p:cNvPr>
          <p:cNvSpPr/>
          <p:nvPr/>
        </p:nvSpPr>
        <p:spPr>
          <a:xfrm rot="10800000">
            <a:off x="9224081" y="-4436"/>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1" name="Freeform 8">
            <a:extLst>
              <a:ext uri="{FF2B5EF4-FFF2-40B4-BE49-F238E27FC236}">
                <a16:creationId xmlns:a16="http://schemas.microsoft.com/office/drawing/2014/main" id="{5B012D6A-0D9C-4FCF-A32F-605F440AC696}"/>
              </a:ext>
            </a:extLst>
          </p:cNvPr>
          <p:cNvSpPr/>
          <p:nvPr/>
        </p:nvSpPr>
        <p:spPr>
          <a:xfrm>
            <a:off x="1473490" y="6437318"/>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2" name="Freeform 11">
            <a:extLst>
              <a:ext uri="{FF2B5EF4-FFF2-40B4-BE49-F238E27FC236}">
                <a16:creationId xmlns:a16="http://schemas.microsoft.com/office/drawing/2014/main" id="{E22CEBE4-C7D6-450B-A5E8-E7F913D59AA1}"/>
              </a:ext>
            </a:extLst>
          </p:cNvPr>
          <p:cNvSpPr/>
          <p:nvPr/>
        </p:nvSpPr>
        <p:spPr>
          <a:xfrm rot="10800000">
            <a:off x="1524000" y="0"/>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Tree>
    <p:extLst>
      <p:ext uri="{BB962C8B-B14F-4D97-AF65-F5344CB8AC3E}">
        <p14:creationId xmlns:p14="http://schemas.microsoft.com/office/powerpoint/2010/main" val="249055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par>
                          <p:cTn id="8" fill="hold">
                            <p:stCondLst>
                              <p:cond delay="1750"/>
                            </p:stCondLst>
                            <p:childTnLst>
                              <p:par>
                                <p:cTn id="9" presetID="2" presetClass="entr" presetSubtype="1" decel="54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4" decel="5400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1" decel="5400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ppt_x"/>
                                          </p:val>
                                        </p:tav>
                                        <p:tav tm="100000">
                                          <p:val>
                                            <p:strVal val="#ppt_x"/>
                                          </p:val>
                                        </p:tav>
                                      </p:tavLst>
                                    </p:anim>
                                    <p:anim calcmode="lin" valueType="num">
                                      <p:cBhvr additive="base">
                                        <p:cTn id="20" dur="10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4" decel="5400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1" decel="5400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0-#ppt_h/2"/>
                                          </p:val>
                                        </p:tav>
                                        <p:tav tm="100000">
                                          <p:val>
                                            <p:strVal val="#ppt_y"/>
                                          </p:val>
                                        </p:tav>
                                      </p:tavLst>
                                    </p:anim>
                                  </p:childTnLst>
                                </p:cTn>
                              </p:par>
                              <p:par>
                                <p:cTn id="29" presetID="2" presetClass="entr" presetSubtype="4" decel="5400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D1FC6B-0A24-453D-8975-6D0BEBE5BD14}"/>
              </a:ext>
            </a:extLst>
          </p:cNvPr>
          <p:cNvSpPr/>
          <p:nvPr/>
        </p:nvSpPr>
        <p:spPr>
          <a:xfrm>
            <a:off x="0" y="649564"/>
            <a:ext cx="12192000" cy="885611"/>
          </a:xfrm>
          <a:prstGeom prst="rect">
            <a:avLst/>
          </a:prstGeom>
          <a:solidFill>
            <a:srgbClr val="629DD1">
              <a:lumMod val="75000"/>
            </a:srgbClr>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4" name="Rectangle 3">
            <a:extLst>
              <a:ext uri="{FF2B5EF4-FFF2-40B4-BE49-F238E27FC236}">
                <a16:creationId xmlns:a16="http://schemas.microsoft.com/office/drawing/2014/main" id="{DA93FDDA-5817-4871-8B43-9A7ADD808B7D}"/>
              </a:ext>
            </a:extLst>
          </p:cNvPr>
          <p:cNvSpPr/>
          <p:nvPr/>
        </p:nvSpPr>
        <p:spPr>
          <a:xfrm>
            <a:off x="0" y="1746914"/>
            <a:ext cx="12192000" cy="4225800"/>
          </a:xfrm>
          <a:prstGeom prst="rect">
            <a:avLst/>
          </a:prstGeom>
          <a:solidFill>
            <a:schemeClr val="bg1"/>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2893BB6A-5235-40A9-B9FD-4DB5696FA7A5}"/>
              </a:ext>
            </a:extLst>
          </p:cNvPr>
          <p:cNvSpPr>
            <a:spLocks noGrp="1"/>
          </p:cNvSpPr>
          <p:nvPr>
            <p:ph type="title"/>
          </p:nvPr>
        </p:nvSpPr>
        <p:spPr>
          <a:xfrm>
            <a:off x="573751" y="1049240"/>
            <a:ext cx="11493329" cy="697674"/>
          </a:xfrm>
        </p:spPr>
        <p:txBody>
          <a:bodyPr>
            <a:normAutofit fontScale="90000"/>
          </a:bodyPr>
          <a:lstStyle/>
          <a:p>
            <a:r>
              <a:rPr lang="en-US" b="1" dirty="0">
                <a:solidFill>
                  <a:schemeClr val="bg1"/>
                </a:solidFill>
                <a:latin typeface="Cambria" panose="02040503050406030204" pitchFamily="18" charset="0"/>
              </a:rPr>
              <a:t>Strategies/Action Steps-Primary Goal 2</a:t>
            </a:r>
            <a:br>
              <a:rPr lang="en-US" dirty="0">
                <a:effectLst/>
              </a:rPr>
            </a:br>
            <a:endParaRPr lang="en-US" dirty="0"/>
          </a:p>
        </p:txBody>
      </p:sp>
      <p:sp>
        <p:nvSpPr>
          <p:cNvPr id="3" name="Content Placeholder 2">
            <a:extLst>
              <a:ext uri="{FF2B5EF4-FFF2-40B4-BE49-F238E27FC236}">
                <a16:creationId xmlns:a16="http://schemas.microsoft.com/office/drawing/2014/main" id="{F5123DA9-8CBD-48C4-BCE4-536714BF6400}"/>
              </a:ext>
            </a:extLst>
          </p:cNvPr>
          <p:cNvSpPr>
            <a:spLocks noGrp="1"/>
          </p:cNvSpPr>
          <p:nvPr>
            <p:ph idx="1"/>
          </p:nvPr>
        </p:nvSpPr>
        <p:spPr>
          <a:xfrm>
            <a:off x="260982" y="1871129"/>
            <a:ext cx="11806099" cy="5249802"/>
          </a:xfrm>
        </p:spPr>
        <p:txBody>
          <a:bodyPr vert="horz" lIns="45720" tIns="45720" rIns="45720" bIns="45720" rtlCol="0" anchor="t">
            <a:normAutofit/>
          </a:bodyPr>
          <a:lstStyle/>
          <a:p>
            <a:pPr marL="0" lvl="0" indent="0">
              <a:lnSpc>
                <a:spcPct val="110000"/>
              </a:lnSpc>
              <a:spcBef>
                <a:spcPts val="1000"/>
              </a:spcBef>
              <a:spcAft>
                <a:spcPts val="0"/>
              </a:spcAft>
              <a:buClrTx/>
              <a:buSzTx/>
              <a:buNone/>
            </a:pPr>
            <a:r>
              <a:rPr lang="en-US" sz="2200" b="1" u="sng" dirty="0">
                <a:solidFill>
                  <a:prstClr val="black"/>
                </a:solidFill>
                <a:latin typeface="Cambria" panose="02040503050406030204" pitchFamily="18" charset="0"/>
              </a:rPr>
              <a:t>Create a Portrait of a Graduate Committee:</a:t>
            </a:r>
            <a:endParaRPr lang="en-US" sz="2200" b="1" dirty="0">
              <a:latin typeface="Cambria" panose="02040503050406030204" pitchFamily="18" charset="0"/>
              <a:ea typeface="Calibri" panose="020F0502020204030204" pitchFamily="34" charset="0"/>
              <a:cs typeface="Times New Roman" panose="02020603050405020304" pitchFamily="18" charset="0"/>
            </a:endParaRPr>
          </a:p>
          <a:p>
            <a:pPr marL="736600" indent="-504190">
              <a:buClr>
                <a:srgbClr val="FF0000"/>
              </a:buClr>
              <a:buFont typeface="Wingdings" panose="05000000000000000000" pitchFamily="2" charset="2"/>
              <a:buChar char="v"/>
            </a:pPr>
            <a:r>
              <a:rPr lang="en-US" sz="2200" dirty="0">
                <a:latin typeface="Cambria" panose="02040503050406030204" pitchFamily="18" charset="0"/>
                <a:ea typeface="Calibri" panose="020F0502020204030204" pitchFamily="34" charset="0"/>
                <a:cs typeface="Times New Roman" panose="02020603050405020304" pitchFamily="18" charset="0"/>
              </a:rPr>
              <a:t>Treat the Portrait of a Graduate as just the beginning of this journey</a:t>
            </a:r>
            <a:endParaRPr lang="en-US" sz="2200" dirty="0">
              <a:latin typeface="Cambria" panose="02040503050406030204" pitchFamily="18" charset="0"/>
              <a:ea typeface="Cambria"/>
              <a:cs typeface="Times New Roman" panose="02020603050405020304" pitchFamily="18" charset="0"/>
            </a:endParaRPr>
          </a:p>
          <a:p>
            <a:pPr marL="736600" indent="-504190">
              <a:buClr>
                <a:srgbClr val="FF0000"/>
              </a:buClr>
              <a:buFont typeface="Wingdings" panose="05000000000000000000" pitchFamily="2" charset="2"/>
              <a:buChar char="v"/>
            </a:pPr>
            <a:endParaRPr lang="en-US" sz="2200" dirty="0">
              <a:latin typeface="Cambria" panose="02040503050406030204" pitchFamily="18" charset="0"/>
              <a:ea typeface="Cambria"/>
              <a:cs typeface="Times New Roman" panose="02020603050405020304" pitchFamily="18" charset="0"/>
            </a:endParaRPr>
          </a:p>
          <a:p>
            <a:pPr marL="736600" indent="-504190">
              <a:buClr>
                <a:srgbClr val="FF0000"/>
              </a:buClr>
              <a:buFont typeface="Wingdings" panose="05000000000000000000" pitchFamily="2" charset="2"/>
              <a:buChar char="v"/>
            </a:pPr>
            <a:r>
              <a:rPr lang="en-US" sz="2200" dirty="0">
                <a:latin typeface="Cambria" panose="02040503050406030204" pitchFamily="18" charset="0"/>
                <a:ea typeface="Calibri" panose="020F0502020204030204" pitchFamily="34" charset="0"/>
                <a:cs typeface="Times New Roman" panose="02020603050405020304" pitchFamily="18" charset="0"/>
              </a:rPr>
              <a:t>The Portrait of a Graduate is the first step in framing a new vison for our school system</a:t>
            </a:r>
            <a:endParaRPr lang="en-US" sz="2200" dirty="0">
              <a:latin typeface="Cambria" panose="02040503050406030204" pitchFamily="18" charset="0"/>
              <a:ea typeface="Cambria"/>
              <a:cs typeface="Times New Roman" panose="02020603050405020304" pitchFamily="18" charset="0"/>
            </a:endParaRPr>
          </a:p>
          <a:p>
            <a:pPr marL="231775" indent="0">
              <a:buClr>
                <a:srgbClr val="FF0000"/>
              </a:buClr>
              <a:buNone/>
            </a:pPr>
            <a:endParaRPr lang="en-US" sz="2200" dirty="0">
              <a:latin typeface="Cambria" panose="02040503050406030204" pitchFamily="18" charset="0"/>
              <a:ea typeface="Calibri" panose="020F0502020204030204" pitchFamily="34" charset="0"/>
              <a:cs typeface="Times New Roman" panose="02020603050405020304" pitchFamily="18" charset="0"/>
            </a:endParaRPr>
          </a:p>
          <a:p>
            <a:pPr marL="736600" indent="-504190">
              <a:buClr>
                <a:srgbClr val="FF0000"/>
              </a:buClr>
              <a:buFont typeface="Wingdings" panose="05000000000000000000" pitchFamily="2" charset="2"/>
              <a:buChar char="v"/>
            </a:pPr>
            <a:r>
              <a:rPr lang="en-US" sz="2200" dirty="0">
                <a:latin typeface="Cambria" panose="02040503050406030204" pitchFamily="18" charset="0"/>
                <a:ea typeface="Calibri" panose="020F0502020204030204" pitchFamily="34" charset="0"/>
                <a:cs typeface="Times New Roman" panose="02020603050405020304" pitchFamily="18" charset="0"/>
              </a:rPr>
              <a:t>Use our Portrait of a Graduate as a key driving force of our strategic planning process. Include our WTPS Portrait of a graduate in every 2-year cycle of our district’s Strategic Planning process</a:t>
            </a:r>
            <a:endParaRPr lang="en-US" sz="2200" dirty="0">
              <a:latin typeface="Cambria" panose="02040503050406030204" pitchFamily="18" charset="0"/>
              <a:ea typeface="Cambria"/>
              <a:cs typeface="Times New Roman" panose="02020603050405020304" pitchFamily="18" charset="0"/>
            </a:endParaRPr>
          </a:p>
          <a:p>
            <a:endParaRPr lang="en-US" dirty="0"/>
          </a:p>
          <a:p>
            <a:endParaRPr lang="en-US" dirty="0"/>
          </a:p>
        </p:txBody>
      </p:sp>
      <p:sp>
        <p:nvSpPr>
          <p:cNvPr id="6" name="Freeform 8">
            <a:extLst>
              <a:ext uri="{FF2B5EF4-FFF2-40B4-BE49-F238E27FC236}">
                <a16:creationId xmlns:a16="http://schemas.microsoft.com/office/drawing/2014/main" id="{F05FAAEA-7BE1-4CF4-AEFA-EBFE13A3EE21}"/>
              </a:ext>
            </a:extLst>
          </p:cNvPr>
          <p:cNvSpPr/>
          <p:nvPr/>
        </p:nvSpPr>
        <p:spPr>
          <a:xfrm>
            <a:off x="5022377"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7" name="Freeform 8">
            <a:extLst>
              <a:ext uri="{FF2B5EF4-FFF2-40B4-BE49-F238E27FC236}">
                <a16:creationId xmlns:a16="http://schemas.microsoft.com/office/drawing/2014/main" id="{B2BD358A-E060-452A-BDBA-98EA059C3E39}"/>
              </a:ext>
            </a:extLst>
          </p:cNvPr>
          <p:cNvSpPr/>
          <p:nvPr/>
        </p:nvSpPr>
        <p:spPr>
          <a:xfrm>
            <a:off x="9173571"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8" name="Freeform 8">
            <a:extLst>
              <a:ext uri="{FF2B5EF4-FFF2-40B4-BE49-F238E27FC236}">
                <a16:creationId xmlns:a16="http://schemas.microsoft.com/office/drawing/2014/main" id="{40820212-D2E4-4273-9918-58B859007BFF}"/>
              </a:ext>
            </a:extLst>
          </p:cNvPr>
          <p:cNvSpPr/>
          <p:nvPr/>
        </p:nvSpPr>
        <p:spPr>
          <a:xfrm>
            <a:off x="1473490" y="6437318"/>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Tree>
    <p:extLst>
      <p:ext uri="{BB962C8B-B14F-4D97-AF65-F5344CB8AC3E}">
        <p14:creationId xmlns:p14="http://schemas.microsoft.com/office/powerpoint/2010/main" val="218769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250"/>
                                        <p:tgtEl>
                                          <p:spTgt spid="5"/>
                                        </p:tgtEl>
                                      </p:cBhvr>
                                    </p:animEffect>
                                  </p:childTnLst>
                                </p:cTn>
                              </p:par>
                            </p:childTnLst>
                          </p:cTn>
                        </p:par>
                        <p:par>
                          <p:cTn id="11" fill="hold">
                            <p:stCondLst>
                              <p:cond delay="1750"/>
                            </p:stCondLst>
                            <p:childTnLst>
                              <p:par>
                                <p:cTn id="12" presetID="2" presetClass="entr" presetSubtype="4" decel="5400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decel="5400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ppt_x"/>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decel="5400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ppt_x"/>
                                          </p:val>
                                        </p:tav>
                                        <p:tav tm="100000">
                                          <p:val>
                                            <p:strVal val="#ppt_x"/>
                                          </p:val>
                                        </p:tav>
                                      </p:tavLst>
                                    </p:anim>
                                    <p:anim calcmode="lin" valueType="num">
                                      <p:cBhvr additive="base">
                                        <p:cTn id="23"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D1FC6B-0A24-453D-8975-6D0BEBE5BD14}"/>
              </a:ext>
            </a:extLst>
          </p:cNvPr>
          <p:cNvSpPr/>
          <p:nvPr/>
        </p:nvSpPr>
        <p:spPr>
          <a:xfrm>
            <a:off x="0" y="649564"/>
            <a:ext cx="12192000" cy="885611"/>
          </a:xfrm>
          <a:prstGeom prst="rect">
            <a:avLst/>
          </a:prstGeom>
          <a:solidFill>
            <a:srgbClr val="629DD1">
              <a:lumMod val="75000"/>
            </a:srgbClr>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4" name="Rectangle 3">
            <a:extLst>
              <a:ext uri="{FF2B5EF4-FFF2-40B4-BE49-F238E27FC236}">
                <a16:creationId xmlns:a16="http://schemas.microsoft.com/office/drawing/2014/main" id="{DA93FDDA-5817-4871-8B43-9A7ADD808B7D}"/>
              </a:ext>
            </a:extLst>
          </p:cNvPr>
          <p:cNvSpPr/>
          <p:nvPr/>
        </p:nvSpPr>
        <p:spPr>
          <a:xfrm>
            <a:off x="0" y="1746914"/>
            <a:ext cx="12192000" cy="4225800"/>
          </a:xfrm>
          <a:prstGeom prst="rect">
            <a:avLst/>
          </a:prstGeom>
          <a:solidFill>
            <a:schemeClr val="bg1"/>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2893BB6A-5235-40A9-B9FD-4DB5696FA7A5}"/>
              </a:ext>
            </a:extLst>
          </p:cNvPr>
          <p:cNvSpPr>
            <a:spLocks noGrp="1"/>
          </p:cNvSpPr>
          <p:nvPr>
            <p:ph type="title"/>
          </p:nvPr>
        </p:nvSpPr>
        <p:spPr>
          <a:xfrm>
            <a:off x="573751" y="1049240"/>
            <a:ext cx="11486985" cy="697674"/>
          </a:xfrm>
        </p:spPr>
        <p:txBody>
          <a:bodyPr>
            <a:normAutofit fontScale="90000"/>
          </a:bodyPr>
          <a:lstStyle/>
          <a:p>
            <a:r>
              <a:rPr lang="en-US" b="1" dirty="0">
                <a:solidFill>
                  <a:schemeClr val="bg1"/>
                </a:solidFill>
                <a:latin typeface="Cambria" panose="02040503050406030204" pitchFamily="18" charset="0"/>
              </a:rPr>
              <a:t>Strategies/Action Steps-Primary Goal 2</a:t>
            </a:r>
            <a:br>
              <a:rPr lang="en-US" dirty="0">
                <a:effectLst/>
              </a:rPr>
            </a:br>
            <a:endParaRPr lang="en-US" dirty="0"/>
          </a:p>
        </p:txBody>
      </p:sp>
      <p:sp>
        <p:nvSpPr>
          <p:cNvPr id="3" name="Content Placeholder 2">
            <a:extLst>
              <a:ext uri="{FF2B5EF4-FFF2-40B4-BE49-F238E27FC236}">
                <a16:creationId xmlns:a16="http://schemas.microsoft.com/office/drawing/2014/main" id="{F5123DA9-8CBD-48C4-BCE4-536714BF6400}"/>
              </a:ext>
            </a:extLst>
          </p:cNvPr>
          <p:cNvSpPr>
            <a:spLocks noGrp="1"/>
          </p:cNvSpPr>
          <p:nvPr>
            <p:ph idx="1"/>
          </p:nvPr>
        </p:nvSpPr>
        <p:spPr>
          <a:xfrm>
            <a:off x="385901" y="1871129"/>
            <a:ext cx="11806099" cy="4101585"/>
          </a:xfrm>
        </p:spPr>
        <p:txBody>
          <a:bodyPr vert="horz" lIns="45720" tIns="45720" rIns="45720" bIns="45720" rtlCol="0" anchor="t">
            <a:normAutofit/>
          </a:bodyPr>
          <a:lstStyle/>
          <a:p>
            <a:pPr marL="736600" indent="-504190">
              <a:buClr>
                <a:srgbClr val="FF0000"/>
              </a:buClr>
              <a:buFont typeface="Wingdings" panose="05000000000000000000" pitchFamily="2" charset="2"/>
              <a:buChar char="v"/>
            </a:pPr>
            <a:r>
              <a:rPr lang="en-US" sz="2200" dirty="0">
                <a:latin typeface="Cambria" panose="02040503050406030204" pitchFamily="18" charset="0"/>
                <a:ea typeface="Calibri" panose="020F0502020204030204" pitchFamily="34" charset="0"/>
                <a:cs typeface="Times New Roman" panose="02020603050405020304" pitchFamily="18" charset="0"/>
              </a:rPr>
              <a:t>Intentionally align all aspects of our school organizations to make our</a:t>
            </a:r>
            <a:br>
              <a:rPr lang="en-US" sz="2200" dirty="0">
                <a:latin typeface="Cambria" panose="02040503050406030204" pitchFamily="18" charset="0"/>
                <a:ea typeface="Cambria"/>
                <a:cs typeface="Times New Roman" panose="02020603050405020304" pitchFamily="18" charset="0"/>
              </a:rPr>
            </a:br>
            <a:r>
              <a:rPr lang="en-US" sz="2200" dirty="0">
                <a:latin typeface="Cambria" panose="02040503050406030204" pitchFamily="18" charset="0"/>
                <a:ea typeface="Calibri" panose="020F0502020204030204" pitchFamily="34" charset="0"/>
                <a:cs typeface="Times New Roman" panose="02020603050405020304" pitchFamily="18" charset="0"/>
              </a:rPr>
              <a:t>Portrait of a Graduate a reality for every student</a:t>
            </a:r>
            <a:br>
              <a:rPr lang="en-US" sz="2200" dirty="0">
                <a:latin typeface="Cambria" panose="02040503050406030204" pitchFamily="18" charset="0"/>
                <a:ea typeface="Cambria"/>
                <a:cs typeface="Times New Roman" panose="02020603050405020304" pitchFamily="18" charset="0"/>
              </a:rPr>
            </a:br>
            <a:endParaRPr lang="en-US" sz="2200" dirty="0">
              <a:latin typeface="Cambria" panose="02040503050406030204" pitchFamily="18" charset="0"/>
              <a:ea typeface="Cambria"/>
              <a:cs typeface="Times New Roman" panose="02020603050405020304" pitchFamily="18" charset="0"/>
            </a:endParaRPr>
          </a:p>
          <a:p>
            <a:pPr marL="736600" indent="-504190">
              <a:buClr>
                <a:srgbClr val="FF0000"/>
              </a:buClr>
              <a:buFont typeface="Wingdings" panose="05000000000000000000" pitchFamily="2" charset="2"/>
              <a:buChar char="v"/>
            </a:pPr>
            <a:r>
              <a:rPr lang="en-US" sz="2200" dirty="0">
                <a:latin typeface="Cambria" panose="02040503050406030204" pitchFamily="18" charset="0"/>
                <a:ea typeface="Calibri" panose="020F0502020204030204" pitchFamily="34" charset="0"/>
                <a:cs typeface="Times New Roman" panose="02020603050405020304" pitchFamily="18" charset="0"/>
              </a:rPr>
              <a:t>Design curriculum and lessons that create educational experiences that lead to deeper learning for all students</a:t>
            </a:r>
            <a:br>
              <a:rPr lang="en-US" sz="2200" dirty="0">
                <a:latin typeface="Cambria" panose="02040503050406030204" pitchFamily="18" charset="0"/>
                <a:ea typeface="Cambria"/>
                <a:cs typeface="Times New Roman" panose="02020603050405020304" pitchFamily="18" charset="0"/>
              </a:rPr>
            </a:br>
            <a:endParaRPr lang="en-US" sz="2200" dirty="0">
              <a:latin typeface="Cambria" panose="02040503050406030204" pitchFamily="18" charset="0"/>
              <a:ea typeface="Cambria"/>
              <a:cs typeface="Times New Roman" panose="02020603050405020304" pitchFamily="18" charset="0"/>
            </a:endParaRPr>
          </a:p>
          <a:p>
            <a:pPr marL="736600" indent="-504190">
              <a:buClr>
                <a:srgbClr val="FF0000"/>
              </a:buClr>
              <a:buFont typeface="Wingdings" panose="05000000000000000000" pitchFamily="2" charset="2"/>
              <a:buChar char="v"/>
            </a:pPr>
            <a:r>
              <a:rPr lang="en-US" sz="2200" dirty="0">
                <a:latin typeface="Cambria" panose="02040503050406030204" pitchFamily="18" charset="0"/>
                <a:ea typeface="Calibri" panose="020F0502020204030204" pitchFamily="34" charset="0"/>
                <a:cs typeface="Times New Roman" panose="02020603050405020304" pitchFamily="18" charset="0"/>
              </a:rPr>
              <a:t>Recruit, grow, and retain talent who model 21st century learning and creates meaningful learning experiences for all students </a:t>
            </a:r>
            <a:br>
              <a:rPr lang="en-US" sz="2200" dirty="0">
                <a:latin typeface="Cambria" panose="02040503050406030204" pitchFamily="18" charset="0"/>
                <a:ea typeface="Cambria"/>
                <a:cs typeface="Times New Roman" panose="02020603050405020304" pitchFamily="18" charset="0"/>
              </a:rPr>
            </a:br>
            <a:endParaRPr lang="en-US" sz="2200" dirty="0">
              <a:latin typeface="Cambria" panose="02040503050406030204" pitchFamily="18" charset="0"/>
              <a:ea typeface="Cambria"/>
              <a:cs typeface="Times New Roman" panose="02020603050405020304" pitchFamily="18" charset="0"/>
            </a:endParaRPr>
          </a:p>
          <a:p>
            <a:pPr marL="736600" indent="-504190">
              <a:buClr>
                <a:srgbClr val="FF0000"/>
              </a:buClr>
              <a:buFont typeface="Wingdings" panose="05000000000000000000" pitchFamily="2" charset="2"/>
              <a:buChar char="v"/>
            </a:pPr>
            <a:r>
              <a:rPr lang="en-US" sz="2200" dirty="0">
                <a:latin typeface="Cambria" panose="02040503050406030204" pitchFamily="18" charset="0"/>
                <a:ea typeface="Calibri" panose="020F0502020204030204" pitchFamily="34" charset="0"/>
                <a:cs typeface="Times New Roman" panose="02020603050405020304" pitchFamily="18" charset="0"/>
              </a:rPr>
              <a:t>Develop the capacity of our 21st century leadership teams to support school system transformation and engage the broader community</a:t>
            </a:r>
            <a:endParaRPr lang="en-US" sz="2200" dirty="0">
              <a:latin typeface="Cambria" panose="02040503050406030204" pitchFamily="18" charset="0"/>
              <a:ea typeface="Cambria"/>
              <a:cs typeface="Times New Roman" panose="02020603050405020304" pitchFamily="18" charset="0"/>
            </a:endParaRPr>
          </a:p>
          <a:p>
            <a:endParaRPr lang="en-US" dirty="0"/>
          </a:p>
          <a:p>
            <a:endParaRPr lang="en-US" dirty="0"/>
          </a:p>
        </p:txBody>
      </p:sp>
      <p:sp>
        <p:nvSpPr>
          <p:cNvPr id="6" name="Freeform 8">
            <a:extLst>
              <a:ext uri="{FF2B5EF4-FFF2-40B4-BE49-F238E27FC236}">
                <a16:creationId xmlns:a16="http://schemas.microsoft.com/office/drawing/2014/main" id="{F05FAAEA-7BE1-4CF4-AEFA-EBFE13A3EE21}"/>
              </a:ext>
            </a:extLst>
          </p:cNvPr>
          <p:cNvSpPr/>
          <p:nvPr/>
        </p:nvSpPr>
        <p:spPr>
          <a:xfrm>
            <a:off x="5022377"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7" name="Freeform 8">
            <a:extLst>
              <a:ext uri="{FF2B5EF4-FFF2-40B4-BE49-F238E27FC236}">
                <a16:creationId xmlns:a16="http://schemas.microsoft.com/office/drawing/2014/main" id="{B2BD358A-E060-452A-BDBA-98EA059C3E39}"/>
              </a:ext>
            </a:extLst>
          </p:cNvPr>
          <p:cNvSpPr/>
          <p:nvPr/>
        </p:nvSpPr>
        <p:spPr>
          <a:xfrm>
            <a:off x="9173571"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8" name="Freeform 8">
            <a:extLst>
              <a:ext uri="{FF2B5EF4-FFF2-40B4-BE49-F238E27FC236}">
                <a16:creationId xmlns:a16="http://schemas.microsoft.com/office/drawing/2014/main" id="{40820212-D2E4-4273-9918-58B859007BFF}"/>
              </a:ext>
            </a:extLst>
          </p:cNvPr>
          <p:cNvSpPr/>
          <p:nvPr/>
        </p:nvSpPr>
        <p:spPr>
          <a:xfrm>
            <a:off x="1473490" y="6437318"/>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Tree>
    <p:extLst>
      <p:ext uri="{BB962C8B-B14F-4D97-AF65-F5344CB8AC3E}">
        <p14:creationId xmlns:p14="http://schemas.microsoft.com/office/powerpoint/2010/main" val="427216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250"/>
                                        <p:tgtEl>
                                          <p:spTgt spid="5"/>
                                        </p:tgtEl>
                                      </p:cBhvr>
                                    </p:animEffect>
                                  </p:childTnLst>
                                </p:cTn>
                              </p:par>
                            </p:childTnLst>
                          </p:cTn>
                        </p:par>
                        <p:par>
                          <p:cTn id="11" fill="hold">
                            <p:stCondLst>
                              <p:cond delay="1750"/>
                            </p:stCondLst>
                            <p:childTnLst>
                              <p:par>
                                <p:cTn id="12" presetID="2" presetClass="entr" presetSubtype="4" decel="5400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decel="5400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ppt_x"/>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decel="5400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ppt_x"/>
                                          </p:val>
                                        </p:tav>
                                        <p:tav tm="100000">
                                          <p:val>
                                            <p:strVal val="#ppt_x"/>
                                          </p:val>
                                        </p:tav>
                                      </p:tavLst>
                                    </p:anim>
                                    <p:anim calcmode="lin" valueType="num">
                                      <p:cBhvr additive="base">
                                        <p:cTn id="23"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D1FC6B-0A24-453D-8975-6D0BEBE5BD14}"/>
              </a:ext>
            </a:extLst>
          </p:cNvPr>
          <p:cNvSpPr/>
          <p:nvPr/>
        </p:nvSpPr>
        <p:spPr>
          <a:xfrm>
            <a:off x="0" y="649564"/>
            <a:ext cx="12192000" cy="885611"/>
          </a:xfrm>
          <a:prstGeom prst="rect">
            <a:avLst/>
          </a:prstGeom>
          <a:solidFill>
            <a:srgbClr val="629DD1">
              <a:lumMod val="75000"/>
            </a:srgbClr>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4" name="Rectangle 3">
            <a:extLst>
              <a:ext uri="{FF2B5EF4-FFF2-40B4-BE49-F238E27FC236}">
                <a16:creationId xmlns:a16="http://schemas.microsoft.com/office/drawing/2014/main" id="{DA93FDDA-5817-4871-8B43-9A7ADD808B7D}"/>
              </a:ext>
            </a:extLst>
          </p:cNvPr>
          <p:cNvSpPr/>
          <p:nvPr/>
        </p:nvSpPr>
        <p:spPr>
          <a:xfrm>
            <a:off x="0" y="1746914"/>
            <a:ext cx="12192000" cy="4225800"/>
          </a:xfrm>
          <a:prstGeom prst="rect">
            <a:avLst/>
          </a:prstGeom>
          <a:solidFill>
            <a:schemeClr val="bg1"/>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2893BB6A-5235-40A9-B9FD-4DB5696FA7A5}"/>
              </a:ext>
            </a:extLst>
          </p:cNvPr>
          <p:cNvSpPr>
            <a:spLocks noGrp="1"/>
          </p:cNvSpPr>
          <p:nvPr>
            <p:ph type="title"/>
          </p:nvPr>
        </p:nvSpPr>
        <p:spPr>
          <a:xfrm>
            <a:off x="573751" y="1049240"/>
            <a:ext cx="11486985" cy="697674"/>
          </a:xfrm>
        </p:spPr>
        <p:txBody>
          <a:bodyPr>
            <a:normAutofit fontScale="90000"/>
          </a:bodyPr>
          <a:lstStyle/>
          <a:p>
            <a:r>
              <a:rPr lang="en-US" b="1" dirty="0">
                <a:solidFill>
                  <a:schemeClr val="bg1"/>
                </a:solidFill>
                <a:latin typeface="Cambria" panose="02040503050406030204" pitchFamily="18" charset="0"/>
              </a:rPr>
              <a:t>Strategies/Action Steps-Primary Goal 2</a:t>
            </a:r>
            <a:br>
              <a:rPr lang="en-US" dirty="0">
                <a:effectLst/>
              </a:rPr>
            </a:br>
            <a:endParaRPr lang="en-US" dirty="0"/>
          </a:p>
        </p:txBody>
      </p:sp>
      <p:sp>
        <p:nvSpPr>
          <p:cNvPr id="3" name="Content Placeholder 2">
            <a:extLst>
              <a:ext uri="{FF2B5EF4-FFF2-40B4-BE49-F238E27FC236}">
                <a16:creationId xmlns:a16="http://schemas.microsoft.com/office/drawing/2014/main" id="{F5123DA9-8CBD-48C4-BCE4-536714BF6400}"/>
              </a:ext>
            </a:extLst>
          </p:cNvPr>
          <p:cNvSpPr>
            <a:spLocks noGrp="1"/>
          </p:cNvSpPr>
          <p:nvPr>
            <p:ph idx="1"/>
          </p:nvPr>
        </p:nvSpPr>
        <p:spPr>
          <a:xfrm>
            <a:off x="192950" y="2331297"/>
            <a:ext cx="11806099" cy="2750369"/>
          </a:xfrm>
        </p:spPr>
        <p:txBody>
          <a:bodyPr vert="horz" lIns="45720" tIns="45720" rIns="45720" bIns="45720" rtlCol="0" anchor="t">
            <a:normAutofit/>
          </a:bodyPr>
          <a:lstStyle/>
          <a:p>
            <a:pPr marL="736600" indent="-504190">
              <a:buClr>
                <a:srgbClr val="FF0000"/>
              </a:buClr>
              <a:buFont typeface="Wingdings" panose="05000000000000000000" pitchFamily="2" charset="2"/>
              <a:buChar char="v"/>
            </a:pPr>
            <a:r>
              <a:rPr lang="en-US" sz="2200" dirty="0">
                <a:latin typeface="Cambria" panose="02040503050406030204" pitchFamily="18" charset="0"/>
                <a:ea typeface="Calibri" panose="020F0502020204030204" pitchFamily="34" charset="0"/>
                <a:cs typeface="Times New Roman" panose="02020603050405020304" pitchFamily="18" charset="0"/>
              </a:rPr>
              <a:t>Design a community engagement process that fits your local context and includes wide-ranging participation from the community to garner the long-term support needed to implement real change in the district</a:t>
            </a:r>
            <a:endParaRPr lang="en-US"/>
          </a:p>
          <a:p>
            <a:pPr marL="736600" indent="-504190">
              <a:buClr>
                <a:srgbClr val="FF0000"/>
              </a:buClr>
              <a:buFont typeface="Wingdings" panose="05000000000000000000" pitchFamily="2" charset="2"/>
              <a:buChar char="v"/>
            </a:pPr>
            <a:endParaRPr lang="en-US" sz="2200" dirty="0">
              <a:latin typeface="Cambria" panose="02040503050406030204" pitchFamily="18" charset="0"/>
              <a:ea typeface="Cambria"/>
              <a:cs typeface="Times New Roman" panose="02020603050405020304" pitchFamily="18" charset="0"/>
            </a:endParaRPr>
          </a:p>
          <a:p>
            <a:pPr marL="736600" indent="-504190">
              <a:buClr>
                <a:srgbClr val="FF0000"/>
              </a:buClr>
              <a:buFont typeface="Wingdings" panose="05000000000000000000" pitchFamily="2" charset="2"/>
              <a:buChar char="v"/>
            </a:pPr>
            <a:r>
              <a:rPr lang="en-US" sz="2200" dirty="0">
                <a:latin typeface="Cambria" panose="02040503050406030204" pitchFamily="18" charset="0"/>
                <a:ea typeface="Calibri" panose="020F0502020204030204" pitchFamily="34" charset="0"/>
                <a:cs typeface="Times New Roman" panose="02020603050405020304" pitchFamily="18" charset="0"/>
              </a:rPr>
              <a:t>Develop and implement a comprehensive communication plan that informs all stakeholders</a:t>
            </a:r>
            <a:endParaRPr lang="en-US"/>
          </a:p>
          <a:p>
            <a:endParaRPr lang="en-US" dirty="0"/>
          </a:p>
          <a:p>
            <a:endParaRPr lang="en-US" dirty="0"/>
          </a:p>
        </p:txBody>
      </p:sp>
      <p:sp>
        <p:nvSpPr>
          <p:cNvPr id="6" name="Freeform 8">
            <a:extLst>
              <a:ext uri="{FF2B5EF4-FFF2-40B4-BE49-F238E27FC236}">
                <a16:creationId xmlns:a16="http://schemas.microsoft.com/office/drawing/2014/main" id="{F05FAAEA-7BE1-4CF4-AEFA-EBFE13A3EE21}"/>
              </a:ext>
            </a:extLst>
          </p:cNvPr>
          <p:cNvSpPr/>
          <p:nvPr/>
        </p:nvSpPr>
        <p:spPr>
          <a:xfrm>
            <a:off x="5022377"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7" name="Freeform 8">
            <a:extLst>
              <a:ext uri="{FF2B5EF4-FFF2-40B4-BE49-F238E27FC236}">
                <a16:creationId xmlns:a16="http://schemas.microsoft.com/office/drawing/2014/main" id="{B2BD358A-E060-452A-BDBA-98EA059C3E39}"/>
              </a:ext>
            </a:extLst>
          </p:cNvPr>
          <p:cNvSpPr/>
          <p:nvPr/>
        </p:nvSpPr>
        <p:spPr>
          <a:xfrm>
            <a:off x="9173571"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8" name="Freeform 8">
            <a:extLst>
              <a:ext uri="{FF2B5EF4-FFF2-40B4-BE49-F238E27FC236}">
                <a16:creationId xmlns:a16="http://schemas.microsoft.com/office/drawing/2014/main" id="{40820212-D2E4-4273-9918-58B859007BFF}"/>
              </a:ext>
            </a:extLst>
          </p:cNvPr>
          <p:cNvSpPr/>
          <p:nvPr/>
        </p:nvSpPr>
        <p:spPr>
          <a:xfrm>
            <a:off x="1473490" y="6437318"/>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Tree>
    <p:extLst>
      <p:ext uri="{BB962C8B-B14F-4D97-AF65-F5344CB8AC3E}">
        <p14:creationId xmlns:p14="http://schemas.microsoft.com/office/powerpoint/2010/main" val="58809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250"/>
                                        <p:tgtEl>
                                          <p:spTgt spid="5"/>
                                        </p:tgtEl>
                                      </p:cBhvr>
                                    </p:animEffect>
                                  </p:childTnLst>
                                </p:cTn>
                              </p:par>
                            </p:childTnLst>
                          </p:cTn>
                        </p:par>
                        <p:par>
                          <p:cTn id="11" fill="hold">
                            <p:stCondLst>
                              <p:cond delay="1750"/>
                            </p:stCondLst>
                            <p:childTnLst>
                              <p:par>
                                <p:cTn id="12" presetID="2" presetClass="entr" presetSubtype="4" decel="5400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decel="5400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ppt_x"/>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decel="5400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ppt_x"/>
                                          </p:val>
                                        </p:tav>
                                        <p:tav tm="100000">
                                          <p:val>
                                            <p:strVal val="#ppt_x"/>
                                          </p:val>
                                        </p:tav>
                                      </p:tavLst>
                                    </p:anim>
                                    <p:anim calcmode="lin" valueType="num">
                                      <p:cBhvr additive="base">
                                        <p:cTn id="23"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E77BE4-4FDF-4449-9924-E65A05E042AF}"/>
              </a:ext>
            </a:extLst>
          </p:cNvPr>
          <p:cNvSpPr/>
          <p:nvPr/>
        </p:nvSpPr>
        <p:spPr>
          <a:xfrm>
            <a:off x="0" y="1543691"/>
            <a:ext cx="12192000" cy="401268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6" name="TextBox 15">
            <a:extLst>
              <a:ext uri="{FF2B5EF4-FFF2-40B4-BE49-F238E27FC236}">
                <a16:creationId xmlns:a16="http://schemas.microsoft.com/office/drawing/2014/main" id="{AFAD095D-E8CD-4089-9B73-BDA0DBC0AA3D}"/>
              </a:ext>
            </a:extLst>
          </p:cNvPr>
          <p:cNvSpPr txBox="1"/>
          <p:nvPr/>
        </p:nvSpPr>
        <p:spPr>
          <a:xfrm>
            <a:off x="-1248910" y="1943674"/>
            <a:ext cx="7215376" cy="2838041"/>
          </a:xfrm>
          <a:prstGeom prst="rect">
            <a:avLst/>
          </a:prstGeom>
          <a:noFill/>
          <a:ln>
            <a:noFill/>
          </a:ln>
        </p:spPr>
        <p:txBody>
          <a:bodyPr wrap="square" lIns="0" tIns="0" rIns="0" bIns="0" rtlCol="0" anchor="ctr" anchorCtr="0">
            <a:noAutofit/>
          </a:bodyPr>
          <a:lstStyle/>
          <a:p>
            <a:pPr algn="ctr" defTabSz="457200"/>
            <a:r>
              <a:rPr lang="en-US" sz="2800" b="1" dirty="0">
                <a:solidFill>
                  <a:prstClr val="white"/>
                </a:solidFill>
                <a:latin typeface="Cambria" panose="02040503050406030204" pitchFamily="18" charset="0"/>
                <a:ea typeface="Source Sans Pro ExtraLight" charset="0"/>
                <a:cs typeface="Source Sans Pro ExtraLight" charset="0"/>
              </a:rPr>
              <a:t>Implications for </a:t>
            </a:r>
          </a:p>
          <a:p>
            <a:pPr algn="ctr" defTabSz="457200"/>
            <a:r>
              <a:rPr lang="en-US" sz="2800" b="1" dirty="0">
                <a:solidFill>
                  <a:prstClr val="white"/>
                </a:solidFill>
                <a:latin typeface="Cambria" panose="02040503050406030204" pitchFamily="18" charset="0"/>
                <a:ea typeface="Calibri" charset="0"/>
                <a:cs typeface="Calibri" charset="0"/>
              </a:rPr>
              <a:t>Stakeholders</a:t>
            </a:r>
          </a:p>
        </p:txBody>
      </p:sp>
      <p:sp>
        <p:nvSpPr>
          <p:cNvPr id="14" name="Chevron 3">
            <a:extLst>
              <a:ext uri="{FF2B5EF4-FFF2-40B4-BE49-F238E27FC236}">
                <a16:creationId xmlns:a16="http://schemas.microsoft.com/office/drawing/2014/main" id="{438DB4F6-6F9F-46EE-9E20-E4508EAF64E2}"/>
              </a:ext>
            </a:extLst>
          </p:cNvPr>
          <p:cNvSpPr/>
          <p:nvPr/>
        </p:nvSpPr>
        <p:spPr>
          <a:xfrm>
            <a:off x="3138251" y="798397"/>
            <a:ext cx="2323302" cy="5208105"/>
          </a:xfrm>
          <a:prstGeom prst="chevron">
            <a:avLst>
              <a:gd name="adj" fmla="val 8401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dirty="0">
              <a:solidFill>
                <a:prstClr val="black"/>
              </a:solidFill>
              <a:latin typeface="Tw Cen MT" panose="020B0602020104020603"/>
            </a:endParaRPr>
          </a:p>
        </p:txBody>
      </p:sp>
      <p:pic>
        <p:nvPicPr>
          <p:cNvPr id="15" name="Picture 14">
            <a:extLst>
              <a:ext uri="{FF2B5EF4-FFF2-40B4-BE49-F238E27FC236}">
                <a16:creationId xmlns:a16="http://schemas.microsoft.com/office/drawing/2014/main" id="{5C583128-6C10-495B-BE5D-EB218837F9A6}"/>
              </a:ext>
            </a:extLst>
          </p:cNvPr>
          <p:cNvPicPr>
            <a:picLocks noChangeAspect="1"/>
          </p:cNvPicPr>
          <p:nvPr/>
        </p:nvPicPr>
        <p:blipFill>
          <a:blip r:embed="rId3"/>
          <a:stretch>
            <a:fillRect/>
          </a:stretch>
        </p:blipFill>
        <p:spPr>
          <a:xfrm>
            <a:off x="2721468" y="-26550"/>
            <a:ext cx="2859800" cy="6858000"/>
          </a:xfrm>
          <a:prstGeom prst="rect">
            <a:avLst/>
          </a:prstGeom>
        </p:spPr>
      </p:pic>
      <p:sp>
        <p:nvSpPr>
          <p:cNvPr id="2" name="TextBox 1">
            <a:extLst>
              <a:ext uri="{FF2B5EF4-FFF2-40B4-BE49-F238E27FC236}">
                <a16:creationId xmlns:a16="http://schemas.microsoft.com/office/drawing/2014/main" id="{C5B7140C-4AF1-405D-88BD-F4547C265985}"/>
              </a:ext>
            </a:extLst>
          </p:cNvPr>
          <p:cNvSpPr txBox="1"/>
          <p:nvPr/>
        </p:nvSpPr>
        <p:spPr>
          <a:xfrm>
            <a:off x="5581268" y="2211204"/>
            <a:ext cx="6251341" cy="2677656"/>
          </a:xfrm>
          <a:prstGeom prst="rect">
            <a:avLst/>
          </a:prstGeom>
          <a:noFill/>
        </p:spPr>
        <p:txBody>
          <a:bodyPr wrap="square" rtlCol="0">
            <a:spAutoFit/>
          </a:bodyPr>
          <a:lstStyle/>
          <a:p>
            <a:r>
              <a:rPr lang="en-US" sz="2400" dirty="0">
                <a:solidFill>
                  <a:schemeClr val="bg1"/>
                </a:solidFill>
                <a:latin typeface="Cambria" panose="02040503050406030204" pitchFamily="18" charset="0"/>
              </a:rPr>
              <a:t>The WTPS Portrait of a Graduate helps shape curriculum and define creative opportunities for reflective learning. It will be a living document, one that will change and evolve as our district continues to prepare our graduates to find their place in the global community.</a:t>
            </a:r>
          </a:p>
        </p:txBody>
      </p:sp>
    </p:spTree>
    <p:extLst>
      <p:ext uri="{BB962C8B-B14F-4D97-AF65-F5344CB8AC3E}">
        <p14:creationId xmlns:p14="http://schemas.microsoft.com/office/powerpoint/2010/main" val="294927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 presetClass="entr" presetSubtype="8" decel="50000" fill="hold" nodeType="withEffect">
                                  <p:stCondLst>
                                    <p:cond delay="10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1250" fill="hold"/>
                                        <p:tgtEl>
                                          <p:spTgt spid="15"/>
                                        </p:tgtEl>
                                        <p:attrNameLst>
                                          <p:attrName>ppt_x</p:attrName>
                                        </p:attrNameLst>
                                      </p:cBhvr>
                                      <p:tavLst>
                                        <p:tav tm="0">
                                          <p:val>
                                            <p:strVal val="0-#ppt_w/2"/>
                                          </p:val>
                                        </p:tav>
                                        <p:tav tm="100000">
                                          <p:val>
                                            <p:strVal val="#ppt_x"/>
                                          </p:val>
                                        </p:tav>
                                      </p:tavLst>
                                    </p:anim>
                                    <p:anim calcmode="lin" valueType="num">
                                      <p:cBhvr additive="base">
                                        <p:cTn id="11" dur="1250" fill="hold"/>
                                        <p:tgtEl>
                                          <p:spTgt spid="15"/>
                                        </p:tgtEl>
                                        <p:attrNameLst>
                                          <p:attrName>ppt_y</p:attrName>
                                        </p:attrNameLst>
                                      </p:cBhvr>
                                      <p:tavLst>
                                        <p:tav tm="0">
                                          <p:val>
                                            <p:strVal val="#ppt_y"/>
                                          </p:val>
                                        </p:tav>
                                        <p:tav tm="100000">
                                          <p:val>
                                            <p:strVal val="#ppt_y"/>
                                          </p:val>
                                        </p:tav>
                                      </p:tavLst>
                                    </p:anim>
                                  </p:childTnLst>
                                </p:cTn>
                              </p:par>
                              <p:par>
                                <p:cTn id="12" presetID="2" presetClass="entr" presetSubtype="8" decel="45000"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1250" fill="hold"/>
                                        <p:tgtEl>
                                          <p:spTgt spid="14"/>
                                        </p:tgtEl>
                                        <p:attrNameLst>
                                          <p:attrName>ppt_x</p:attrName>
                                        </p:attrNameLst>
                                      </p:cBhvr>
                                      <p:tavLst>
                                        <p:tav tm="0">
                                          <p:val>
                                            <p:strVal val="0-#ppt_w/2"/>
                                          </p:val>
                                        </p:tav>
                                        <p:tav tm="100000">
                                          <p:val>
                                            <p:strVal val="#ppt_x"/>
                                          </p:val>
                                        </p:tav>
                                      </p:tavLst>
                                    </p:anim>
                                    <p:anim calcmode="lin" valueType="num">
                                      <p:cBhvr additive="base">
                                        <p:cTn id="15" dur="1250" fill="hold"/>
                                        <p:tgtEl>
                                          <p:spTgt spid="14"/>
                                        </p:tgtEl>
                                        <p:attrNameLst>
                                          <p:attrName>ppt_y</p:attrName>
                                        </p:attrNameLst>
                                      </p:cBhvr>
                                      <p:tavLst>
                                        <p:tav tm="0">
                                          <p:val>
                                            <p:strVal val="#ppt_y"/>
                                          </p:val>
                                        </p:tav>
                                        <p:tav tm="100000">
                                          <p:val>
                                            <p:strVal val="#ppt_y"/>
                                          </p:val>
                                        </p:tav>
                                      </p:tavLst>
                                    </p:anim>
                                  </p:childTnLst>
                                </p:cTn>
                              </p:par>
                              <p:par>
                                <p:cTn id="16" presetID="22" presetClass="entr" presetSubtype="8" fill="hold" grpId="0" nodeType="withEffect">
                                  <p:stCondLst>
                                    <p:cond delay="50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A57EECE-40E0-475A-B1E2-F138CB24212D}"/>
              </a:ext>
            </a:extLst>
          </p:cNvPr>
          <p:cNvSpPr/>
          <p:nvPr/>
        </p:nvSpPr>
        <p:spPr>
          <a:xfrm>
            <a:off x="1" y="1557338"/>
            <a:ext cx="12192000" cy="4012682"/>
          </a:xfrm>
          <a:prstGeom prst="rect">
            <a:avLst/>
          </a:prstGeom>
          <a:solidFill>
            <a:srgbClr val="629DD1">
              <a:lumMod val="75000"/>
            </a:srgbClr>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24731193-70F6-4F19-86E9-F12DF7CC3DB4}"/>
              </a:ext>
            </a:extLst>
          </p:cNvPr>
          <p:cNvSpPr>
            <a:spLocks noGrp="1"/>
          </p:cNvSpPr>
          <p:nvPr>
            <p:ph type="ctrTitle"/>
          </p:nvPr>
        </p:nvSpPr>
        <p:spPr>
          <a:xfrm>
            <a:off x="1996339" y="1176079"/>
            <a:ext cx="9144000" cy="2387600"/>
          </a:xfrm>
        </p:spPr>
        <p:txBody>
          <a:bodyPr/>
          <a:lstStyle/>
          <a:p>
            <a:r>
              <a:rPr lang="en-US" b="1" dirty="0">
                <a:solidFill>
                  <a:schemeClr val="bg1"/>
                </a:solidFill>
              </a:rPr>
              <a:t>WTPS Strategic Vision</a:t>
            </a:r>
          </a:p>
        </p:txBody>
      </p:sp>
      <p:sp>
        <p:nvSpPr>
          <p:cNvPr id="3" name="Subtitle 2">
            <a:extLst>
              <a:ext uri="{FF2B5EF4-FFF2-40B4-BE49-F238E27FC236}">
                <a16:creationId xmlns:a16="http://schemas.microsoft.com/office/drawing/2014/main" id="{BA4B3663-4DC6-4FF3-8253-A256ED16A759}"/>
              </a:ext>
            </a:extLst>
          </p:cNvPr>
          <p:cNvSpPr>
            <a:spLocks noGrp="1"/>
          </p:cNvSpPr>
          <p:nvPr>
            <p:ph type="subTitle" idx="1"/>
          </p:nvPr>
        </p:nvSpPr>
        <p:spPr>
          <a:xfrm>
            <a:off x="1996339" y="3563679"/>
            <a:ext cx="9144000" cy="1655762"/>
          </a:xfrm>
        </p:spPr>
        <p:txBody>
          <a:bodyPr>
            <a:normAutofit/>
          </a:bodyPr>
          <a:lstStyle/>
          <a:p>
            <a:r>
              <a:rPr lang="en-US" sz="4000" dirty="0">
                <a:solidFill>
                  <a:schemeClr val="bg1"/>
                </a:solidFill>
                <a:latin typeface="Cambria" panose="02040503050406030204" pitchFamily="18" charset="0"/>
              </a:rPr>
              <a:t>Teaching and Learning</a:t>
            </a:r>
          </a:p>
        </p:txBody>
      </p:sp>
      <p:pic>
        <p:nvPicPr>
          <p:cNvPr id="6" name="Picture 5">
            <a:extLst>
              <a:ext uri="{FF2B5EF4-FFF2-40B4-BE49-F238E27FC236}">
                <a16:creationId xmlns:a16="http://schemas.microsoft.com/office/drawing/2014/main" id="{A6F17E8F-C6C7-4BAD-BEA2-3CB874A58D74}"/>
              </a:ext>
            </a:extLst>
          </p:cNvPr>
          <p:cNvPicPr>
            <a:picLocks noChangeAspect="1"/>
          </p:cNvPicPr>
          <p:nvPr/>
        </p:nvPicPr>
        <p:blipFill>
          <a:blip r:embed="rId2"/>
          <a:stretch>
            <a:fillRect/>
          </a:stretch>
        </p:blipFill>
        <p:spPr>
          <a:xfrm>
            <a:off x="123279" y="2429339"/>
            <a:ext cx="2345398" cy="2345398"/>
          </a:xfrm>
          <a:prstGeom prst="rect">
            <a:avLst/>
          </a:prstGeom>
        </p:spPr>
      </p:pic>
    </p:spTree>
    <p:extLst>
      <p:ext uri="{BB962C8B-B14F-4D97-AF65-F5344CB8AC3E}">
        <p14:creationId xmlns:p14="http://schemas.microsoft.com/office/powerpoint/2010/main" val="263615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EDB072-154E-4093-B6D1-7DDE8BEBD351}"/>
              </a:ext>
            </a:extLst>
          </p:cNvPr>
          <p:cNvSpPr/>
          <p:nvPr/>
        </p:nvSpPr>
        <p:spPr>
          <a:xfrm>
            <a:off x="1" y="1557338"/>
            <a:ext cx="12192000" cy="4012682"/>
          </a:xfrm>
          <a:prstGeom prst="rect">
            <a:avLst/>
          </a:prstGeom>
          <a:solidFill>
            <a:schemeClr val="bg1"/>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34C1364B-7198-4E22-887D-93E48D85A7DF}"/>
              </a:ext>
            </a:extLst>
          </p:cNvPr>
          <p:cNvSpPr>
            <a:spLocks noGrp="1"/>
          </p:cNvSpPr>
          <p:nvPr>
            <p:ph type="ctrTitle"/>
          </p:nvPr>
        </p:nvSpPr>
        <p:spPr>
          <a:xfrm>
            <a:off x="1524000" y="1122363"/>
            <a:ext cx="9144000" cy="1568083"/>
          </a:xfrm>
        </p:spPr>
        <p:txBody>
          <a:bodyPr/>
          <a:lstStyle/>
          <a:p>
            <a:r>
              <a:rPr lang="en-US" dirty="0">
                <a:latin typeface="Cambria" panose="02040503050406030204" pitchFamily="18" charset="0"/>
              </a:rPr>
              <a:t>Primary Goal #3</a:t>
            </a:r>
          </a:p>
        </p:txBody>
      </p:sp>
      <p:sp>
        <p:nvSpPr>
          <p:cNvPr id="3" name="Subtitle 2">
            <a:extLst>
              <a:ext uri="{FF2B5EF4-FFF2-40B4-BE49-F238E27FC236}">
                <a16:creationId xmlns:a16="http://schemas.microsoft.com/office/drawing/2014/main" id="{BCBC013E-BFDF-4021-926E-06928BAE9B30}"/>
              </a:ext>
            </a:extLst>
          </p:cNvPr>
          <p:cNvSpPr>
            <a:spLocks noGrp="1"/>
          </p:cNvSpPr>
          <p:nvPr>
            <p:ph type="subTitle" idx="1"/>
          </p:nvPr>
        </p:nvSpPr>
        <p:spPr>
          <a:xfrm>
            <a:off x="285551" y="2770281"/>
            <a:ext cx="11287593" cy="1586795"/>
          </a:xfrm>
        </p:spPr>
        <p:txBody>
          <a:bodyPr vert="horz" lIns="45720" tIns="45720" rIns="45720" bIns="45720" rtlCol="0" anchor="t">
            <a:noAutofit/>
          </a:bodyPr>
          <a:lstStyle/>
          <a:p>
            <a:r>
              <a:rPr lang="en-US" sz="3600" dirty="0">
                <a:latin typeface="Cambria" panose="02040503050406030204" pitchFamily="18" charset="0"/>
              </a:rPr>
              <a:t>Review and address technology integration throughout curriculum in all grade levels and across content areas</a:t>
            </a:r>
          </a:p>
        </p:txBody>
      </p:sp>
      <p:sp>
        <p:nvSpPr>
          <p:cNvPr id="7" name="Freeform 8">
            <a:extLst>
              <a:ext uri="{FF2B5EF4-FFF2-40B4-BE49-F238E27FC236}">
                <a16:creationId xmlns:a16="http://schemas.microsoft.com/office/drawing/2014/main" id="{ADEB40FC-69DA-4F27-8BBA-4C4AEDD06840}"/>
              </a:ext>
            </a:extLst>
          </p:cNvPr>
          <p:cNvSpPr/>
          <p:nvPr/>
        </p:nvSpPr>
        <p:spPr>
          <a:xfrm>
            <a:off x="5022377"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8" name="Freeform 11">
            <a:extLst>
              <a:ext uri="{FF2B5EF4-FFF2-40B4-BE49-F238E27FC236}">
                <a16:creationId xmlns:a16="http://schemas.microsoft.com/office/drawing/2014/main" id="{B7B16672-F1D5-4575-A729-C9686D648C36}"/>
              </a:ext>
            </a:extLst>
          </p:cNvPr>
          <p:cNvSpPr/>
          <p:nvPr/>
        </p:nvSpPr>
        <p:spPr>
          <a:xfrm rot="10800000">
            <a:off x="5072887" y="-4436"/>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9" name="Freeform 8">
            <a:extLst>
              <a:ext uri="{FF2B5EF4-FFF2-40B4-BE49-F238E27FC236}">
                <a16:creationId xmlns:a16="http://schemas.microsoft.com/office/drawing/2014/main" id="{A03745D3-985B-4A12-AF88-C2647E669CC7}"/>
              </a:ext>
            </a:extLst>
          </p:cNvPr>
          <p:cNvSpPr/>
          <p:nvPr/>
        </p:nvSpPr>
        <p:spPr>
          <a:xfrm>
            <a:off x="9173571"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0" name="Freeform 11">
            <a:extLst>
              <a:ext uri="{FF2B5EF4-FFF2-40B4-BE49-F238E27FC236}">
                <a16:creationId xmlns:a16="http://schemas.microsoft.com/office/drawing/2014/main" id="{DD612993-5F97-4422-8E52-65CEC6072AB0}"/>
              </a:ext>
            </a:extLst>
          </p:cNvPr>
          <p:cNvSpPr/>
          <p:nvPr/>
        </p:nvSpPr>
        <p:spPr>
          <a:xfrm rot="10800000">
            <a:off x="9224081" y="-4436"/>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1" name="Freeform 8">
            <a:extLst>
              <a:ext uri="{FF2B5EF4-FFF2-40B4-BE49-F238E27FC236}">
                <a16:creationId xmlns:a16="http://schemas.microsoft.com/office/drawing/2014/main" id="{5B012D6A-0D9C-4FCF-A32F-605F440AC696}"/>
              </a:ext>
            </a:extLst>
          </p:cNvPr>
          <p:cNvSpPr/>
          <p:nvPr/>
        </p:nvSpPr>
        <p:spPr>
          <a:xfrm>
            <a:off x="1473490" y="6437318"/>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2" name="Freeform 11">
            <a:extLst>
              <a:ext uri="{FF2B5EF4-FFF2-40B4-BE49-F238E27FC236}">
                <a16:creationId xmlns:a16="http://schemas.microsoft.com/office/drawing/2014/main" id="{E22CEBE4-C7D6-450B-A5E8-E7F913D59AA1}"/>
              </a:ext>
            </a:extLst>
          </p:cNvPr>
          <p:cNvSpPr/>
          <p:nvPr/>
        </p:nvSpPr>
        <p:spPr>
          <a:xfrm rot="10800000">
            <a:off x="1524000" y="0"/>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Tree>
    <p:extLst>
      <p:ext uri="{BB962C8B-B14F-4D97-AF65-F5344CB8AC3E}">
        <p14:creationId xmlns:p14="http://schemas.microsoft.com/office/powerpoint/2010/main" val="24822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par>
                          <p:cTn id="8" fill="hold">
                            <p:stCondLst>
                              <p:cond delay="1750"/>
                            </p:stCondLst>
                            <p:childTnLst>
                              <p:par>
                                <p:cTn id="9" presetID="2" presetClass="entr" presetSubtype="1" decel="54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4" decel="5400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1" decel="5400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ppt_x"/>
                                          </p:val>
                                        </p:tav>
                                        <p:tav tm="100000">
                                          <p:val>
                                            <p:strVal val="#ppt_x"/>
                                          </p:val>
                                        </p:tav>
                                      </p:tavLst>
                                    </p:anim>
                                    <p:anim calcmode="lin" valueType="num">
                                      <p:cBhvr additive="base">
                                        <p:cTn id="20" dur="10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4" decel="5400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1" decel="5400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0-#ppt_h/2"/>
                                          </p:val>
                                        </p:tav>
                                        <p:tav tm="100000">
                                          <p:val>
                                            <p:strVal val="#ppt_y"/>
                                          </p:val>
                                        </p:tav>
                                      </p:tavLst>
                                    </p:anim>
                                  </p:childTnLst>
                                </p:cTn>
                              </p:par>
                              <p:par>
                                <p:cTn id="29" presetID="2" presetClass="entr" presetSubtype="4" decel="5400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D1FC6B-0A24-453D-8975-6D0BEBE5BD14}"/>
              </a:ext>
            </a:extLst>
          </p:cNvPr>
          <p:cNvSpPr/>
          <p:nvPr/>
        </p:nvSpPr>
        <p:spPr>
          <a:xfrm>
            <a:off x="0" y="649564"/>
            <a:ext cx="12192000" cy="885611"/>
          </a:xfrm>
          <a:prstGeom prst="rect">
            <a:avLst/>
          </a:prstGeom>
          <a:solidFill>
            <a:srgbClr val="629DD1">
              <a:lumMod val="75000"/>
            </a:srgbClr>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4" name="Rectangle 3">
            <a:extLst>
              <a:ext uri="{FF2B5EF4-FFF2-40B4-BE49-F238E27FC236}">
                <a16:creationId xmlns:a16="http://schemas.microsoft.com/office/drawing/2014/main" id="{DA93FDDA-5817-4871-8B43-9A7ADD808B7D}"/>
              </a:ext>
            </a:extLst>
          </p:cNvPr>
          <p:cNvSpPr/>
          <p:nvPr/>
        </p:nvSpPr>
        <p:spPr>
          <a:xfrm>
            <a:off x="0" y="1746914"/>
            <a:ext cx="12192000" cy="4225800"/>
          </a:xfrm>
          <a:prstGeom prst="rect">
            <a:avLst/>
          </a:prstGeom>
          <a:solidFill>
            <a:schemeClr val="bg1"/>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2893BB6A-5235-40A9-B9FD-4DB5696FA7A5}"/>
              </a:ext>
            </a:extLst>
          </p:cNvPr>
          <p:cNvSpPr>
            <a:spLocks noGrp="1"/>
          </p:cNvSpPr>
          <p:nvPr>
            <p:ph type="title"/>
          </p:nvPr>
        </p:nvSpPr>
        <p:spPr>
          <a:xfrm>
            <a:off x="573751" y="1049240"/>
            <a:ext cx="11486985" cy="697674"/>
          </a:xfrm>
        </p:spPr>
        <p:txBody>
          <a:bodyPr>
            <a:normAutofit fontScale="90000"/>
          </a:bodyPr>
          <a:lstStyle/>
          <a:p>
            <a:r>
              <a:rPr lang="en-US" b="1" dirty="0">
                <a:solidFill>
                  <a:schemeClr val="bg1"/>
                </a:solidFill>
                <a:latin typeface="Cambria" panose="02040503050406030204" pitchFamily="18" charset="0"/>
              </a:rPr>
              <a:t>Strategies/Action Steps-Primary Goal 3</a:t>
            </a:r>
            <a:br>
              <a:rPr lang="en-US" dirty="0">
                <a:effectLst/>
              </a:rPr>
            </a:br>
            <a:endParaRPr lang="en-US" dirty="0"/>
          </a:p>
        </p:txBody>
      </p:sp>
      <p:sp>
        <p:nvSpPr>
          <p:cNvPr id="3" name="Content Placeholder 2">
            <a:extLst>
              <a:ext uri="{FF2B5EF4-FFF2-40B4-BE49-F238E27FC236}">
                <a16:creationId xmlns:a16="http://schemas.microsoft.com/office/drawing/2014/main" id="{F5123DA9-8CBD-48C4-BCE4-536714BF6400}"/>
              </a:ext>
            </a:extLst>
          </p:cNvPr>
          <p:cNvSpPr>
            <a:spLocks noGrp="1"/>
          </p:cNvSpPr>
          <p:nvPr>
            <p:ph idx="1"/>
          </p:nvPr>
        </p:nvSpPr>
        <p:spPr>
          <a:xfrm>
            <a:off x="385901" y="1871129"/>
            <a:ext cx="11806099" cy="4101585"/>
          </a:xfrm>
        </p:spPr>
        <p:txBody>
          <a:bodyPr vert="horz" lIns="45720" tIns="45720" rIns="45720" bIns="45720" rtlCol="0" anchor="t">
            <a:normAutofit/>
          </a:bodyPr>
          <a:lstStyle/>
          <a:p>
            <a:pPr marL="736600" indent="-504190">
              <a:buClr>
                <a:srgbClr val="FF0000"/>
              </a:buClr>
              <a:buFont typeface="Wingdings" panose="05000000000000000000" pitchFamily="2" charset="2"/>
              <a:buChar char="v"/>
            </a:pPr>
            <a:r>
              <a:rPr lang="en-US" sz="2200" dirty="0">
                <a:latin typeface="Cambria" panose="02040503050406030204" pitchFamily="18" charset="0"/>
                <a:ea typeface="Calibri" panose="020F0502020204030204" pitchFamily="34" charset="0"/>
                <a:cs typeface="Times New Roman" panose="02020603050405020304" pitchFamily="18" charset="0"/>
              </a:rPr>
              <a:t>Research best practices in technology infusion and curriculum design</a:t>
            </a:r>
          </a:p>
          <a:p>
            <a:pPr marL="736600" indent="-504190">
              <a:buClr>
                <a:srgbClr val="FF0000"/>
              </a:buClr>
              <a:buFont typeface="Wingdings" panose="05000000000000000000" pitchFamily="2" charset="2"/>
              <a:buChar char="v"/>
            </a:pPr>
            <a:r>
              <a:rPr lang="en-US" sz="2200" dirty="0">
                <a:latin typeface="Cambria" panose="02040503050406030204" pitchFamily="18" charset="0"/>
                <a:ea typeface="Calibri" panose="020F0502020204030204" pitchFamily="34" charset="0"/>
                <a:cs typeface="Times New Roman" panose="02020603050405020304" pitchFamily="18" charset="0"/>
              </a:rPr>
              <a:t>Assess the state technology infusion at the classroom level by conducting learning walks</a:t>
            </a:r>
            <a:endParaRPr lang="en-US" sz="2200" dirty="0">
              <a:latin typeface="Cambria" panose="02040503050406030204" pitchFamily="18" charset="0"/>
              <a:ea typeface="Cambria"/>
              <a:cs typeface="Times New Roman" panose="02020603050405020304" pitchFamily="18" charset="0"/>
            </a:endParaRPr>
          </a:p>
          <a:p>
            <a:pPr marL="736600" indent="-504190">
              <a:buClr>
                <a:srgbClr val="FF0000"/>
              </a:buClr>
              <a:buFont typeface="Wingdings" panose="05000000000000000000" pitchFamily="2" charset="2"/>
              <a:buChar char="v"/>
            </a:pPr>
            <a:r>
              <a:rPr lang="en-US" sz="2200" dirty="0">
                <a:latin typeface="Cambria" panose="02040503050406030204" pitchFamily="18" charset="0"/>
                <a:ea typeface="Calibri" panose="020F0502020204030204" pitchFamily="34" charset="0"/>
                <a:cs typeface="Times New Roman" panose="02020603050405020304" pitchFamily="18" charset="0"/>
              </a:rPr>
              <a:t>Research, create and build a consensus for a secondary schedule(s) that supports investigative, learner-active instruction</a:t>
            </a:r>
            <a:endParaRPr lang="en-US" sz="2200" dirty="0">
              <a:latin typeface="Cambria" panose="02040503050406030204" pitchFamily="18" charset="0"/>
              <a:ea typeface="Cambria"/>
              <a:cs typeface="Times New Roman" panose="02020603050405020304" pitchFamily="18" charset="0"/>
            </a:endParaRPr>
          </a:p>
          <a:p>
            <a:pPr marL="736600" indent="-504190">
              <a:buClr>
                <a:srgbClr val="FF0000"/>
              </a:buClr>
              <a:buFont typeface="Wingdings" panose="05000000000000000000" pitchFamily="2" charset="2"/>
              <a:buChar char="v"/>
            </a:pPr>
            <a:r>
              <a:rPr lang="en-US" sz="2200" dirty="0">
                <a:latin typeface="Cambria" panose="02040503050406030204" pitchFamily="18" charset="0"/>
                <a:ea typeface="Calibri" panose="020F0502020204030204" pitchFamily="34" charset="0"/>
                <a:cs typeface="Times New Roman" panose="02020603050405020304" pitchFamily="18" charset="0"/>
              </a:rPr>
              <a:t>Design sustained training for meaningful technology infusion</a:t>
            </a:r>
            <a:endParaRPr lang="en-US" sz="2200" dirty="0">
              <a:latin typeface="Cambria" panose="02040503050406030204" pitchFamily="18" charset="0"/>
              <a:ea typeface="Cambria"/>
              <a:cs typeface="Times New Roman" panose="02020603050405020304" pitchFamily="18" charset="0"/>
            </a:endParaRPr>
          </a:p>
          <a:p>
            <a:pPr marL="736600" indent="-504190">
              <a:buClr>
                <a:srgbClr val="FF0000"/>
              </a:buClr>
              <a:buFont typeface="Wingdings" panose="05000000000000000000" pitchFamily="2" charset="2"/>
              <a:buChar char="v"/>
            </a:pPr>
            <a:r>
              <a:rPr lang="en-US" sz="2200" dirty="0">
                <a:latin typeface="Cambria" panose="02040503050406030204" pitchFamily="18" charset="0"/>
                <a:ea typeface="Calibri" panose="020F0502020204030204" pitchFamily="34" charset="0"/>
                <a:cs typeface="Times New Roman" panose="02020603050405020304" pitchFamily="18" charset="0"/>
              </a:rPr>
              <a:t>Create the Washington Township Institute for Instructional Innovation (WTI3), developing district capacity to train its own</a:t>
            </a:r>
            <a:endParaRPr lang="en-US" sz="2200" dirty="0">
              <a:latin typeface="Cambria" panose="02040503050406030204" pitchFamily="18" charset="0"/>
              <a:ea typeface="Cambria"/>
              <a:cs typeface="Times New Roman" panose="02020603050405020304" pitchFamily="18" charset="0"/>
            </a:endParaRPr>
          </a:p>
          <a:p>
            <a:endParaRPr lang="en-US" dirty="0"/>
          </a:p>
          <a:p>
            <a:endParaRPr lang="en-US" dirty="0"/>
          </a:p>
        </p:txBody>
      </p:sp>
      <p:sp>
        <p:nvSpPr>
          <p:cNvPr id="6" name="Freeform 8">
            <a:extLst>
              <a:ext uri="{FF2B5EF4-FFF2-40B4-BE49-F238E27FC236}">
                <a16:creationId xmlns:a16="http://schemas.microsoft.com/office/drawing/2014/main" id="{F05FAAEA-7BE1-4CF4-AEFA-EBFE13A3EE21}"/>
              </a:ext>
            </a:extLst>
          </p:cNvPr>
          <p:cNvSpPr/>
          <p:nvPr/>
        </p:nvSpPr>
        <p:spPr>
          <a:xfrm>
            <a:off x="5022377"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7" name="Freeform 8">
            <a:extLst>
              <a:ext uri="{FF2B5EF4-FFF2-40B4-BE49-F238E27FC236}">
                <a16:creationId xmlns:a16="http://schemas.microsoft.com/office/drawing/2014/main" id="{B2BD358A-E060-452A-BDBA-98EA059C3E39}"/>
              </a:ext>
            </a:extLst>
          </p:cNvPr>
          <p:cNvSpPr/>
          <p:nvPr/>
        </p:nvSpPr>
        <p:spPr>
          <a:xfrm>
            <a:off x="9173571"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8" name="Freeform 8">
            <a:extLst>
              <a:ext uri="{FF2B5EF4-FFF2-40B4-BE49-F238E27FC236}">
                <a16:creationId xmlns:a16="http://schemas.microsoft.com/office/drawing/2014/main" id="{40820212-D2E4-4273-9918-58B859007BFF}"/>
              </a:ext>
            </a:extLst>
          </p:cNvPr>
          <p:cNvSpPr/>
          <p:nvPr/>
        </p:nvSpPr>
        <p:spPr>
          <a:xfrm>
            <a:off x="1473490" y="6437318"/>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Tree>
    <p:extLst>
      <p:ext uri="{BB962C8B-B14F-4D97-AF65-F5344CB8AC3E}">
        <p14:creationId xmlns:p14="http://schemas.microsoft.com/office/powerpoint/2010/main" val="89666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250"/>
                                        <p:tgtEl>
                                          <p:spTgt spid="5"/>
                                        </p:tgtEl>
                                      </p:cBhvr>
                                    </p:animEffect>
                                  </p:childTnLst>
                                </p:cTn>
                              </p:par>
                            </p:childTnLst>
                          </p:cTn>
                        </p:par>
                        <p:par>
                          <p:cTn id="11" fill="hold">
                            <p:stCondLst>
                              <p:cond delay="1750"/>
                            </p:stCondLst>
                            <p:childTnLst>
                              <p:par>
                                <p:cTn id="12" presetID="2" presetClass="entr" presetSubtype="4" decel="5400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decel="5400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ppt_x"/>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decel="5400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ppt_x"/>
                                          </p:val>
                                        </p:tav>
                                        <p:tav tm="100000">
                                          <p:val>
                                            <p:strVal val="#ppt_x"/>
                                          </p:val>
                                        </p:tav>
                                      </p:tavLst>
                                    </p:anim>
                                    <p:anim calcmode="lin" valueType="num">
                                      <p:cBhvr additive="base">
                                        <p:cTn id="23"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E77BE4-4FDF-4449-9924-E65A05E042AF}"/>
              </a:ext>
            </a:extLst>
          </p:cNvPr>
          <p:cNvSpPr/>
          <p:nvPr/>
        </p:nvSpPr>
        <p:spPr>
          <a:xfrm>
            <a:off x="0" y="742355"/>
            <a:ext cx="12129540" cy="582130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6" name="TextBox 15">
            <a:extLst>
              <a:ext uri="{FF2B5EF4-FFF2-40B4-BE49-F238E27FC236}">
                <a16:creationId xmlns:a16="http://schemas.microsoft.com/office/drawing/2014/main" id="{AFAD095D-E8CD-4089-9B73-BDA0DBC0AA3D}"/>
              </a:ext>
            </a:extLst>
          </p:cNvPr>
          <p:cNvSpPr txBox="1"/>
          <p:nvPr/>
        </p:nvSpPr>
        <p:spPr>
          <a:xfrm>
            <a:off x="-1248910" y="1943674"/>
            <a:ext cx="7215376" cy="2838041"/>
          </a:xfrm>
          <a:prstGeom prst="rect">
            <a:avLst/>
          </a:prstGeom>
          <a:noFill/>
          <a:ln>
            <a:noFill/>
          </a:ln>
        </p:spPr>
        <p:txBody>
          <a:bodyPr wrap="square" lIns="0" tIns="0" rIns="0" bIns="0" rtlCol="0" anchor="ctr" anchorCtr="0">
            <a:noAutofit/>
          </a:bodyPr>
          <a:lstStyle/>
          <a:p>
            <a:pPr algn="ctr" defTabSz="457200"/>
            <a:r>
              <a:rPr lang="en-US" sz="2800" b="1" dirty="0">
                <a:solidFill>
                  <a:prstClr val="white"/>
                </a:solidFill>
                <a:latin typeface="Cambria" panose="02040503050406030204" pitchFamily="18" charset="0"/>
                <a:ea typeface="Source Sans Pro ExtraLight" charset="0"/>
                <a:cs typeface="Source Sans Pro ExtraLight" charset="0"/>
              </a:rPr>
              <a:t>Implications for </a:t>
            </a:r>
          </a:p>
          <a:p>
            <a:pPr algn="ctr" defTabSz="457200"/>
            <a:r>
              <a:rPr lang="en-US" sz="2800" b="1" dirty="0">
                <a:solidFill>
                  <a:prstClr val="white"/>
                </a:solidFill>
                <a:latin typeface="Cambria" panose="02040503050406030204" pitchFamily="18" charset="0"/>
                <a:ea typeface="Source Sans Pro ExtraLight" charset="0"/>
                <a:cs typeface="Source Sans Pro ExtraLight" charset="0"/>
              </a:rPr>
              <a:t>Professional Development</a:t>
            </a:r>
            <a:endParaRPr lang="en-US" sz="2800" b="1" dirty="0">
              <a:solidFill>
                <a:prstClr val="white"/>
              </a:solidFill>
              <a:latin typeface="Cambria" panose="02040503050406030204" pitchFamily="18" charset="0"/>
              <a:ea typeface="Calibri" charset="0"/>
              <a:cs typeface="Calibri" charset="0"/>
            </a:endParaRPr>
          </a:p>
        </p:txBody>
      </p:sp>
      <p:sp>
        <p:nvSpPr>
          <p:cNvPr id="14" name="Chevron 3">
            <a:extLst>
              <a:ext uri="{FF2B5EF4-FFF2-40B4-BE49-F238E27FC236}">
                <a16:creationId xmlns:a16="http://schemas.microsoft.com/office/drawing/2014/main" id="{438DB4F6-6F9F-46EE-9E20-E4508EAF64E2}"/>
              </a:ext>
            </a:extLst>
          </p:cNvPr>
          <p:cNvSpPr/>
          <p:nvPr/>
        </p:nvSpPr>
        <p:spPr>
          <a:xfrm>
            <a:off x="3138251" y="798397"/>
            <a:ext cx="2323302" cy="5208105"/>
          </a:xfrm>
          <a:prstGeom prst="chevron">
            <a:avLst>
              <a:gd name="adj" fmla="val 8401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dirty="0">
              <a:solidFill>
                <a:prstClr val="black"/>
              </a:solidFill>
              <a:latin typeface="Tw Cen MT" panose="020B0602020104020603"/>
            </a:endParaRPr>
          </a:p>
        </p:txBody>
      </p:sp>
      <p:pic>
        <p:nvPicPr>
          <p:cNvPr id="15" name="Picture 14">
            <a:extLst>
              <a:ext uri="{FF2B5EF4-FFF2-40B4-BE49-F238E27FC236}">
                <a16:creationId xmlns:a16="http://schemas.microsoft.com/office/drawing/2014/main" id="{5C583128-6C10-495B-BE5D-EB218837F9A6}"/>
              </a:ext>
            </a:extLst>
          </p:cNvPr>
          <p:cNvPicPr>
            <a:picLocks noChangeAspect="1"/>
          </p:cNvPicPr>
          <p:nvPr/>
        </p:nvPicPr>
        <p:blipFill>
          <a:blip r:embed="rId3"/>
          <a:stretch>
            <a:fillRect/>
          </a:stretch>
        </p:blipFill>
        <p:spPr>
          <a:xfrm>
            <a:off x="2721468" y="-26550"/>
            <a:ext cx="2859800" cy="6858000"/>
          </a:xfrm>
          <a:prstGeom prst="rect">
            <a:avLst/>
          </a:prstGeom>
        </p:spPr>
      </p:pic>
      <p:sp>
        <p:nvSpPr>
          <p:cNvPr id="2" name="TextBox 1">
            <a:extLst>
              <a:ext uri="{FF2B5EF4-FFF2-40B4-BE49-F238E27FC236}">
                <a16:creationId xmlns:a16="http://schemas.microsoft.com/office/drawing/2014/main" id="{C5B7140C-4AF1-405D-88BD-F4547C265985}"/>
              </a:ext>
            </a:extLst>
          </p:cNvPr>
          <p:cNvSpPr txBox="1"/>
          <p:nvPr/>
        </p:nvSpPr>
        <p:spPr>
          <a:xfrm>
            <a:off x="5612497" y="798397"/>
            <a:ext cx="6485814" cy="5632311"/>
          </a:xfrm>
          <a:prstGeom prst="rect">
            <a:avLst/>
          </a:prstGeom>
          <a:noFill/>
        </p:spPr>
        <p:txBody>
          <a:bodyPr wrap="square" rtlCol="0">
            <a:spAutoFit/>
          </a:bodyPr>
          <a:lstStyle/>
          <a:p>
            <a:r>
              <a:rPr lang="en-US" sz="2400" dirty="0">
                <a:solidFill>
                  <a:schemeClr val="bg1"/>
                </a:solidFill>
                <a:latin typeface="Cambria" panose="02040503050406030204" pitchFamily="18" charset="0"/>
              </a:rPr>
              <a:t>A cohort of LATIC participants has already been trained and the teachers are experiencing in-class coaching during 2017-18 school year.  In September 2018, these participants will start a second year of training through the IDE Corporation with the associated coaching.  As vacancies occur, new teachers will be recruited.  The goal is to create a LATIC training center in district to attract other school districts to pay a registration fee.  This Washington Township Institute for Instructional Innovation (WTI3) would first develop under the stewardship of IDE consultants.  The goal would be to develop the capacity in district staff to conduct training and attract other districts.</a:t>
            </a:r>
            <a:endParaRPr lang="en-US" dirty="0"/>
          </a:p>
        </p:txBody>
      </p:sp>
    </p:spTree>
    <p:extLst>
      <p:ext uri="{BB962C8B-B14F-4D97-AF65-F5344CB8AC3E}">
        <p14:creationId xmlns:p14="http://schemas.microsoft.com/office/powerpoint/2010/main" val="260658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 presetClass="entr" presetSubtype="8" decel="50000" fill="hold" nodeType="withEffect">
                                  <p:stCondLst>
                                    <p:cond delay="10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1250" fill="hold"/>
                                        <p:tgtEl>
                                          <p:spTgt spid="15"/>
                                        </p:tgtEl>
                                        <p:attrNameLst>
                                          <p:attrName>ppt_x</p:attrName>
                                        </p:attrNameLst>
                                      </p:cBhvr>
                                      <p:tavLst>
                                        <p:tav tm="0">
                                          <p:val>
                                            <p:strVal val="0-#ppt_w/2"/>
                                          </p:val>
                                        </p:tav>
                                        <p:tav tm="100000">
                                          <p:val>
                                            <p:strVal val="#ppt_x"/>
                                          </p:val>
                                        </p:tav>
                                      </p:tavLst>
                                    </p:anim>
                                    <p:anim calcmode="lin" valueType="num">
                                      <p:cBhvr additive="base">
                                        <p:cTn id="11" dur="1250" fill="hold"/>
                                        <p:tgtEl>
                                          <p:spTgt spid="15"/>
                                        </p:tgtEl>
                                        <p:attrNameLst>
                                          <p:attrName>ppt_y</p:attrName>
                                        </p:attrNameLst>
                                      </p:cBhvr>
                                      <p:tavLst>
                                        <p:tav tm="0">
                                          <p:val>
                                            <p:strVal val="#ppt_y"/>
                                          </p:val>
                                        </p:tav>
                                        <p:tav tm="100000">
                                          <p:val>
                                            <p:strVal val="#ppt_y"/>
                                          </p:val>
                                        </p:tav>
                                      </p:tavLst>
                                    </p:anim>
                                  </p:childTnLst>
                                </p:cTn>
                              </p:par>
                              <p:par>
                                <p:cTn id="12" presetID="2" presetClass="entr" presetSubtype="8" decel="45000"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1250" fill="hold"/>
                                        <p:tgtEl>
                                          <p:spTgt spid="14"/>
                                        </p:tgtEl>
                                        <p:attrNameLst>
                                          <p:attrName>ppt_x</p:attrName>
                                        </p:attrNameLst>
                                      </p:cBhvr>
                                      <p:tavLst>
                                        <p:tav tm="0">
                                          <p:val>
                                            <p:strVal val="0-#ppt_w/2"/>
                                          </p:val>
                                        </p:tav>
                                        <p:tav tm="100000">
                                          <p:val>
                                            <p:strVal val="#ppt_x"/>
                                          </p:val>
                                        </p:tav>
                                      </p:tavLst>
                                    </p:anim>
                                    <p:anim calcmode="lin" valueType="num">
                                      <p:cBhvr additive="base">
                                        <p:cTn id="15" dur="1250" fill="hold"/>
                                        <p:tgtEl>
                                          <p:spTgt spid="14"/>
                                        </p:tgtEl>
                                        <p:attrNameLst>
                                          <p:attrName>ppt_y</p:attrName>
                                        </p:attrNameLst>
                                      </p:cBhvr>
                                      <p:tavLst>
                                        <p:tav tm="0">
                                          <p:val>
                                            <p:strVal val="#ppt_y"/>
                                          </p:val>
                                        </p:tav>
                                        <p:tav tm="100000">
                                          <p:val>
                                            <p:strVal val="#ppt_y"/>
                                          </p:val>
                                        </p:tav>
                                      </p:tavLst>
                                    </p:anim>
                                  </p:childTnLst>
                                </p:cTn>
                              </p:par>
                              <p:par>
                                <p:cTn id="16" presetID="22" presetClass="entr" presetSubtype="8" fill="hold" grpId="0" nodeType="withEffect">
                                  <p:stCondLst>
                                    <p:cond delay="50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E77BE4-4FDF-4449-9924-E65A05E042AF}"/>
              </a:ext>
            </a:extLst>
          </p:cNvPr>
          <p:cNvSpPr/>
          <p:nvPr/>
        </p:nvSpPr>
        <p:spPr>
          <a:xfrm>
            <a:off x="0" y="1349116"/>
            <a:ext cx="12129540" cy="439211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6" name="TextBox 15">
            <a:extLst>
              <a:ext uri="{FF2B5EF4-FFF2-40B4-BE49-F238E27FC236}">
                <a16:creationId xmlns:a16="http://schemas.microsoft.com/office/drawing/2014/main" id="{AFAD095D-E8CD-4089-9B73-BDA0DBC0AA3D}"/>
              </a:ext>
            </a:extLst>
          </p:cNvPr>
          <p:cNvSpPr txBox="1"/>
          <p:nvPr/>
        </p:nvSpPr>
        <p:spPr>
          <a:xfrm>
            <a:off x="-1248910" y="1943674"/>
            <a:ext cx="7215376" cy="2838041"/>
          </a:xfrm>
          <a:prstGeom prst="rect">
            <a:avLst/>
          </a:prstGeom>
          <a:noFill/>
          <a:ln>
            <a:noFill/>
          </a:ln>
        </p:spPr>
        <p:txBody>
          <a:bodyPr wrap="square" lIns="0" tIns="0" rIns="0" bIns="0" rtlCol="0" anchor="ctr" anchorCtr="0">
            <a:noAutofit/>
          </a:bodyPr>
          <a:lstStyle/>
          <a:p>
            <a:pPr algn="ctr" defTabSz="457200"/>
            <a:r>
              <a:rPr lang="en-US" sz="2800" b="1" dirty="0">
                <a:solidFill>
                  <a:prstClr val="white"/>
                </a:solidFill>
                <a:latin typeface="Cambria" panose="02040503050406030204" pitchFamily="18" charset="0"/>
                <a:ea typeface="Source Sans Pro ExtraLight" charset="0"/>
                <a:cs typeface="Source Sans Pro ExtraLight" charset="0"/>
              </a:rPr>
              <a:t>Implications for </a:t>
            </a:r>
          </a:p>
          <a:p>
            <a:pPr algn="ctr" defTabSz="457200"/>
            <a:r>
              <a:rPr lang="en-US" sz="2800" b="1" dirty="0">
                <a:solidFill>
                  <a:prstClr val="white"/>
                </a:solidFill>
                <a:latin typeface="Cambria" panose="02040503050406030204" pitchFamily="18" charset="0"/>
                <a:ea typeface="Calibri" charset="0"/>
                <a:cs typeface="Calibri" charset="0"/>
              </a:rPr>
              <a:t>Infrastructure</a:t>
            </a:r>
          </a:p>
        </p:txBody>
      </p:sp>
      <p:sp>
        <p:nvSpPr>
          <p:cNvPr id="14" name="Chevron 3">
            <a:extLst>
              <a:ext uri="{FF2B5EF4-FFF2-40B4-BE49-F238E27FC236}">
                <a16:creationId xmlns:a16="http://schemas.microsoft.com/office/drawing/2014/main" id="{438DB4F6-6F9F-46EE-9E20-E4508EAF64E2}"/>
              </a:ext>
            </a:extLst>
          </p:cNvPr>
          <p:cNvSpPr/>
          <p:nvPr/>
        </p:nvSpPr>
        <p:spPr>
          <a:xfrm>
            <a:off x="3138251" y="798397"/>
            <a:ext cx="2323302" cy="5208105"/>
          </a:xfrm>
          <a:prstGeom prst="chevron">
            <a:avLst>
              <a:gd name="adj" fmla="val 8401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dirty="0">
              <a:solidFill>
                <a:prstClr val="black"/>
              </a:solidFill>
              <a:latin typeface="Tw Cen MT" panose="020B0602020104020603"/>
            </a:endParaRPr>
          </a:p>
        </p:txBody>
      </p:sp>
      <p:pic>
        <p:nvPicPr>
          <p:cNvPr id="15" name="Picture 14">
            <a:extLst>
              <a:ext uri="{FF2B5EF4-FFF2-40B4-BE49-F238E27FC236}">
                <a16:creationId xmlns:a16="http://schemas.microsoft.com/office/drawing/2014/main" id="{5C583128-6C10-495B-BE5D-EB218837F9A6}"/>
              </a:ext>
            </a:extLst>
          </p:cNvPr>
          <p:cNvPicPr>
            <a:picLocks noChangeAspect="1"/>
          </p:cNvPicPr>
          <p:nvPr/>
        </p:nvPicPr>
        <p:blipFill>
          <a:blip r:embed="rId3"/>
          <a:stretch>
            <a:fillRect/>
          </a:stretch>
        </p:blipFill>
        <p:spPr>
          <a:xfrm>
            <a:off x="2721468" y="-26550"/>
            <a:ext cx="2859800" cy="6858000"/>
          </a:xfrm>
          <a:prstGeom prst="rect">
            <a:avLst/>
          </a:prstGeom>
        </p:spPr>
      </p:pic>
      <p:sp>
        <p:nvSpPr>
          <p:cNvPr id="2" name="TextBox 1">
            <a:extLst>
              <a:ext uri="{FF2B5EF4-FFF2-40B4-BE49-F238E27FC236}">
                <a16:creationId xmlns:a16="http://schemas.microsoft.com/office/drawing/2014/main" id="{C5B7140C-4AF1-405D-88BD-F4547C265985}"/>
              </a:ext>
            </a:extLst>
          </p:cNvPr>
          <p:cNvSpPr txBox="1"/>
          <p:nvPr/>
        </p:nvSpPr>
        <p:spPr>
          <a:xfrm>
            <a:off x="5581268" y="2063621"/>
            <a:ext cx="6485814" cy="2677656"/>
          </a:xfrm>
          <a:prstGeom prst="rect">
            <a:avLst/>
          </a:prstGeom>
          <a:noFill/>
        </p:spPr>
        <p:txBody>
          <a:bodyPr wrap="square" rtlCol="0">
            <a:spAutoFit/>
          </a:bodyPr>
          <a:lstStyle/>
          <a:p>
            <a:r>
              <a:rPr lang="en-US" sz="2400" dirty="0">
                <a:solidFill>
                  <a:schemeClr val="bg1"/>
                </a:solidFill>
                <a:latin typeface="Cambria" panose="02040503050406030204" pitchFamily="18" charset="0"/>
              </a:rPr>
              <a:t>The district will need to monitor bandwidth regularly as more and more users are on the network.  A review of our wi-fi accessibility in non-classroom areas will be on our radar.  As students move from project to project, they will need seamless access in hallways, cafeteria’s, and some outside areas of our schools.</a:t>
            </a:r>
          </a:p>
        </p:txBody>
      </p:sp>
    </p:spTree>
    <p:extLst>
      <p:ext uri="{BB962C8B-B14F-4D97-AF65-F5344CB8AC3E}">
        <p14:creationId xmlns:p14="http://schemas.microsoft.com/office/powerpoint/2010/main" val="243745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 presetClass="entr" presetSubtype="8" decel="50000" fill="hold" nodeType="withEffect">
                                  <p:stCondLst>
                                    <p:cond delay="10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1250" fill="hold"/>
                                        <p:tgtEl>
                                          <p:spTgt spid="15"/>
                                        </p:tgtEl>
                                        <p:attrNameLst>
                                          <p:attrName>ppt_x</p:attrName>
                                        </p:attrNameLst>
                                      </p:cBhvr>
                                      <p:tavLst>
                                        <p:tav tm="0">
                                          <p:val>
                                            <p:strVal val="0-#ppt_w/2"/>
                                          </p:val>
                                        </p:tav>
                                        <p:tav tm="100000">
                                          <p:val>
                                            <p:strVal val="#ppt_x"/>
                                          </p:val>
                                        </p:tav>
                                      </p:tavLst>
                                    </p:anim>
                                    <p:anim calcmode="lin" valueType="num">
                                      <p:cBhvr additive="base">
                                        <p:cTn id="11" dur="1250" fill="hold"/>
                                        <p:tgtEl>
                                          <p:spTgt spid="15"/>
                                        </p:tgtEl>
                                        <p:attrNameLst>
                                          <p:attrName>ppt_y</p:attrName>
                                        </p:attrNameLst>
                                      </p:cBhvr>
                                      <p:tavLst>
                                        <p:tav tm="0">
                                          <p:val>
                                            <p:strVal val="#ppt_y"/>
                                          </p:val>
                                        </p:tav>
                                        <p:tav tm="100000">
                                          <p:val>
                                            <p:strVal val="#ppt_y"/>
                                          </p:val>
                                        </p:tav>
                                      </p:tavLst>
                                    </p:anim>
                                  </p:childTnLst>
                                </p:cTn>
                              </p:par>
                              <p:par>
                                <p:cTn id="12" presetID="2" presetClass="entr" presetSubtype="8" decel="45000"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1250" fill="hold"/>
                                        <p:tgtEl>
                                          <p:spTgt spid="14"/>
                                        </p:tgtEl>
                                        <p:attrNameLst>
                                          <p:attrName>ppt_x</p:attrName>
                                        </p:attrNameLst>
                                      </p:cBhvr>
                                      <p:tavLst>
                                        <p:tav tm="0">
                                          <p:val>
                                            <p:strVal val="0-#ppt_w/2"/>
                                          </p:val>
                                        </p:tav>
                                        <p:tav tm="100000">
                                          <p:val>
                                            <p:strVal val="#ppt_x"/>
                                          </p:val>
                                        </p:tav>
                                      </p:tavLst>
                                    </p:anim>
                                    <p:anim calcmode="lin" valueType="num">
                                      <p:cBhvr additive="base">
                                        <p:cTn id="15" dur="1250" fill="hold"/>
                                        <p:tgtEl>
                                          <p:spTgt spid="14"/>
                                        </p:tgtEl>
                                        <p:attrNameLst>
                                          <p:attrName>ppt_y</p:attrName>
                                        </p:attrNameLst>
                                      </p:cBhvr>
                                      <p:tavLst>
                                        <p:tav tm="0">
                                          <p:val>
                                            <p:strVal val="#ppt_y"/>
                                          </p:val>
                                        </p:tav>
                                        <p:tav tm="100000">
                                          <p:val>
                                            <p:strVal val="#ppt_y"/>
                                          </p:val>
                                        </p:tav>
                                      </p:tavLst>
                                    </p:anim>
                                  </p:childTnLst>
                                </p:cTn>
                              </p:par>
                              <p:par>
                                <p:cTn id="16" presetID="22" presetClass="entr" presetSubtype="8" fill="hold" grpId="0" nodeType="withEffect">
                                  <p:stCondLst>
                                    <p:cond delay="50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E77BE4-4FDF-4449-9924-E65A05E042AF}"/>
              </a:ext>
            </a:extLst>
          </p:cNvPr>
          <p:cNvSpPr/>
          <p:nvPr/>
        </p:nvSpPr>
        <p:spPr>
          <a:xfrm>
            <a:off x="0" y="1349116"/>
            <a:ext cx="12129540" cy="439211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6" name="TextBox 15">
            <a:extLst>
              <a:ext uri="{FF2B5EF4-FFF2-40B4-BE49-F238E27FC236}">
                <a16:creationId xmlns:a16="http://schemas.microsoft.com/office/drawing/2014/main" id="{AFAD095D-E8CD-4089-9B73-BDA0DBC0AA3D}"/>
              </a:ext>
            </a:extLst>
          </p:cNvPr>
          <p:cNvSpPr txBox="1"/>
          <p:nvPr/>
        </p:nvSpPr>
        <p:spPr>
          <a:xfrm>
            <a:off x="-1248910" y="1943674"/>
            <a:ext cx="7215376" cy="2838041"/>
          </a:xfrm>
          <a:prstGeom prst="rect">
            <a:avLst/>
          </a:prstGeom>
          <a:noFill/>
          <a:ln>
            <a:noFill/>
          </a:ln>
        </p:spPr>
        <p:txBody>
          <a:bodyPr wrap="square" lIns="0" tIns="0" rIns="0" bIns="0" rtlCol="0" anchor="ctr" anchorCtr="0">
            <a:noAutofit/>
          </a:bodyPr>
          <a:lstStyle/>
          <a:p>
            <a:pPr algn="ctr" defTabSz="457200"/>
            <a:r>
              <a:rPr lang="en-US" sz="2800" b="1" dirty="0">
                <a:solidFill>
                  <a:prstClr val="white"/>
                </a:solidFill>
                <a:latin typeface="Cambria" panose="02040503050406030204" pitchFamily="18" charset="0"/>
                <a:ea typeface="Source Sans Pro ExtraLight" charset="0"/>
                <a:cs typeface="Source Sans Pro ExtraLight" charset="0"/>
              </a:rPr>
              <a:t>Implications for </a:t>
            </a:r>
          </a:p>
          <a:p>
            <a:pPr algn="ctr" defTabSz="457200"/>
            <a:r>
              <a:rPr lang="en-US" sz="2800" b="1" dirty="0">
                <a:solidFill>
                  <a:prstClr val="white"/>
                </a:solidFill>
                <a:latin typeface="Cambria" panose="02040503050406030204" pitchFamily="18" charset="0"/>
                <a:ea typeface="Calibri" charset="0"/>
                <a:cs typeface="Calibri" charset="0"/>
              </a:rPr>
              <a:t>Stakeholders</a:t>
            </a:r>
          </a:p>
        </p:txBody>
      </p:sp>
      <p:sp>
        <p:nvSpPr>
          <p:cNvPr id="14" name="Chevron 3">
            <a:extLst>
              <a:ext uri="{FF2B5EF4-FFF2-40B4-BE49-F238E27FC236}">
                <a16:creationId xmlns:a16="http://schemas.microsoft.com/office/drawing/2014/main" id="{438DB4F6-6F9F-46EE-9E20-E4508EAF64E2}"/>
              </a:ext>
            </a:extLst>
          </p:cNvPr>
          <p:cNvSpPr/>
          <p:nvPr/>
        </p:nvSpPr>
        <p:spPr>
          <a:xfrm>
            <a:off x="3138251" y="798397"/>
            <a:ext cx="2323302" cy="5208105"/>
          </a:xfrm>
          <a:prstGeom prst="chevron">
            <a:avLst>
              <a:gd name="adj" fmla="val 8401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dirty="0">
              <a:solidFill>
                <a:prstClr val="black"/>
              </a:solidFill>
              <a:latin typeface="Tw Cen MT" panose="020B0602020104020603"/>
            </a:endParaRPr>
          </a:p>
        </p:txBody>
      </p:sp>
      <p:pic>
        <p:nvPicPr>
          <p:cNvPr id="15" name="Picture 14">
            <a:extLst>
              <a:ext uri="{FF2B5EF4-FFF2-40B4-BE49-F238E27FC236}">
                <a16:creationId xmlns:a16="http://schemas.microsoft.com/office/drawing/2014/main" id="{5C583128-6C10-495B-BE5D-EB218837F9A6}"/>
              </a:ext>
            </a:extLst>
          </p:cNvPr>
          <p:cNvPicPr>
            <a:picLocks noChangeAspect="1"/>
          </p:cNvPicPr>
          <p:nvPr/>
        </p:nvPicPr>
        <p:blipFill>
          <a:blip r:embed="rId3"/>
          <a:stretch>
            <a:fillRect/>
          </a:stretch>
        </p:blipFill>
        <p:spPr>
          <a:xfrm>
            <a:off x="2721468" y="-26550"/>
            <a:ext cx="2859800" cy="6858000"/>
          </a:xfrm>
          <a:prstGeom prst="rect">
            <a:avLst/>
          </a:prstGeom>
        </p:spPr>
      </p:pic>
      <p:sp>
        <p:nvSpPr>
          <p:cNvPr id="2" name="TextBox 1">
            <a:extLst>
              <a:ext uri="{FF2B5EF4-FFF2-40B4-BE49-F238E27FC236}">
                <a16:creationId xmlns:a16="http://schemas.microsoft.com/office/drawing/2014/main" id="{C5B7140C-4AF1-405D-88BD-F4547C265985}"/>
              </a:ext>
            </a:extLst>
          </p:cNvPr>
          <p:cNvSpPr txBox="1"/>
          <p:nvPr/>
        </p:nvSpPr>
        <p:spPr>
          <a:xfrm>
            <a:off x="5581268" y="2063621"/>
            <a:ext cx="6485814" cy="3046988"/>
          </a:xfrm>
          <a:prstGeom prst="rect">
            <a:avLst/>
          </a:prstGeom>
          <a:noFill/>
        </p:spPr>
        <p:txBody>
          <a:bodyPr wrap="square" rtlCol="0">
            <a:spAutoFit/>
          </a:bodyPr>
          <a:lstStyle/>
          <a:p>
            <a:r>
              <a:rPr lang="en-US" sz="2400" dirty="0">
                <a:solidFill>
                  <a:schemeClr val="bg1"/>
                </a:solidFill>
                <a:latin typeface="Cambria" panose="02040503050406030204" pitchFamily="18" charset="0"/>
              </a:rPr>
              <a:t>A curriculum fully integrated with technology provides WTPS graduates with the foundational 21st century skills needed for college and career success.  Additionally, WTPS educators who thoroughly understand and internalize the 10 strategies advocated by LATIC, will create an engaging, innovative, and problem-solving learning environment for WTPS students.</a:t>
            </a:r>
          </a:p>
        </p:txBody>
      </p:sp>
    </p:spTree>
    <p:extLst>
      <p:ext uri="{BB962C8B-B14F-4D97-AF65-F5344CB8AC3E}">
        <p14:creationId xmlns:p14="http://schemas.microsoft.com/office/powerpoint/2010/main" val="391838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 presetClass="entr" presetSubtype="8" decel="50000" fill="hold" nodeType="withEffect">
                                  <p:stCondLst>
                                    <p:cond delay="10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1250" fill="hold"/>
                                        <p:tgtEl>
                                          <p:spTgt spid="15"/>
                                        </p:tgtEl>
                                        <p:attrNameLst>
                                          <p:attrName>ppt_x</p:attrName>
                                        </p:attrNameLst>
                                      </p:cBhvr>
                                      <p:tavLst>
                                        <p:tav tm="0">
                                          <p:val>
                                            <p:strVal val="0-#ppt_w/2"/>
                                          </p:val>
                                        </p:tav>
                                        <p:tav tm="100000">
                                          <p:val>
                                            <p:strVal val="#ppt_x"/>
                                          </p:val>
                                        </p:tav>
                                      </p:tavLst>
                                    </p:anim>
                                    <p:anim calcmode="lin" valueType="num">
                                      <p:cBhvr additive="base">
                                        <p:cTn id="11" dur="1250" fill="hold"/>
                                        <p:tgtEl>
                                          <p:spTgt spid="15"/>
                                        </p:tgtEl>
                                        <p:attrNameLst>
                                          <p:attrName>ppt_y</p:attrName>
                                        </p:attrNameLst>
                                      </p:cBhvr>
                                      <p:tavLst>
                                        <p:tav tm="0">
                                          <p:val>
                                            <p:strVal val="#ppt_y"/>
                                          </p:val>
                                        </p:tav>
                                        <p:tav tm="100000">
                                          <p:val>
                                            <p:strVal val="#ppt_y"/>
                                          </p:val>
                                        </p:tav>
                                      </p:tavLst>
                                    </p:anim>
                                  </p:childTnLst>
                                </p:cTn>
                              </p:par>
                              <p:par>
                                <p:cTn id="12" presetID="2" presetClass="entr" presetSubtype="8" decel="45000"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1250" fill="hold"/>
                                        <p:tgtEl>
                                          <p:spTgt spid="14"/>
                                        </p:tgtEl>
                                        <p:attrNameLst>
                                          <p:attrName>ppt_x</p:attrName>
                                        </p:attrNameLst>
                                      </p:cBhvr>
                                      <p:tavLst>
                                        <p:tav tm="0">
                                          <p:val>
                                            <p:strVal val="0-#ppt_w/2"/>
                                          </p:val>
                                        </p:tav>
                                        <p:tav tm="100000">
                                          <p:val>
                                            <p:strVal val="#ppt_x"/>
                                          </p:val>
                                        </p:tav>
                                      </p:tavLst>
                                    </p:anim>
                                    <p:anim calcmode="lin" valueType="num">
                                      <p:cBhvr additive="base">
                                        <p:cTn id="15" dur="1250" fill="hold"/>
                                        <p:tgtEl>
                                          <p:spTgt spid="14"/>
                                        </p:tgtEl>
                                        <p:attrNameLst>
                                          <p:attrName>ppt_y</p:attrName>
                                        </p:attrNameLst>
                                      </p:cBhvr>
                                      <p:tavLst>
                                        <p:tav tm="0">
                                          <p:val>
                                            <p:strVal val="#ppt_y"/>
                                          </p:val>
                                        </p:tav>
                                        <p:tav tm="100000">
                                          <p:val>
                                            <p:strVal val="#ppt_y"/>
                                          </p:val>
                                        </p:tav>
                                      </p:tavLst>
                                    </p:anim>
                                  </p:childTnLst>
                                </p:cTn>
                              </p:par>
                              <p:par>
                                <p:cTn id="16" presetID="22" presetClass="entr" presetSubtype="8" fill="hold" grpId="0" nodeType="withEffect">
                                  <p:stCondLst>
                                    <p:cond delay="50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A57EECE-40E0-475A-B1E2-F138CB24212D}"/>
              </a:ext>
            </a:extLst>
          </p:cNvPr>
          <p:cNvSpPr/>
          <p:nvPr/>
        </p:nvSpPr>
        <p:spPr>
          <a:xfrm>
            <a:off x="1" y="1557338"/>
            <a:ext cx="12192000" cy="4012682"/>
          </a:xfrm>
          <a:prstGeom prst="rect">
            <a:avLst/>
          </a:prstGeom>
          <a:solidFill>
            <a:srgbClr val="629DD1">
              <a:lumMod val="75000"/>
            </a:srgbClr>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24731193-70F6-4F19-86E9-F12DF7CC3DB4}"/>
              </a:ext>
            </a:extLst>
          </p:cNvPr>
          <p:cNvSpPr>
            <a:spLocks noGrp="1"/>
          </p:cNvSpPr>
          <p:nvPr>
            <p:ph type="ctrTitle"/>
          </p:nvPr>
        </p:nvSpPr>
        <p:spPr>
          <a:xfrm>
            <a:off x="1996339" y="1176079"/>
            <a:ext cx="9144000" cy="2387600"/>
          </a:xfrm>
        </p:spPr>
        <p:txBody>
          <a:bodyPr/>
          <a:lstStyle/>
          <a:p>
            <a:r>
              <a:rPr lang="en-US" b="1" dirty="0">
                <a:solidFill>
                  <a:schemeClr val="bg1"/>
                </a:solidFill>
              </a:rPr>
              <a:t>WTPS Strategic Vision</a:t>
            </a:r>
          </a:p>
        </p:txBody>
      </p:sp>
      <p:sp>
        <p:nvSpPr>
          <p:cNvPr id="3" name="Subtitle 2">
            <a:extLst>
              <a:ext uri="{FF2B5EF4-FFF2-40B4-BE49-F238E27FC236}">
                <a16:creationId xmlns:a16="http://schemas.microsoft.com/office/drawing/2014/main" id="{BA4B3663-4DC6-4FF3-8253-A256ED16A759}"/>
              </a:ext>
            </a:extLst>
          </p:cNvPr>
          <p:cNvSpPr>
            <a:spLocks noGrp="1"/>
          </p:cNvSpPr>
          <p:nvPr>
            <p:ph type="subTitle" idx="1"/>
          </p:nvPr>
        </p:nvSpPr>
        <p:spPr>
          <a:xfrm>
            <a:off x="1996339" y="3563679"/>
            <a:ext cx="9144000" cy="1655762"/>
          </a:xfrm>
        </p:spPr>
        <p:txBody>
          <a:bodyPr>
            <a:normAutofit/>
          </a:bodyPr>
          <a:lstStyle/>
          <a:p>
            <a:r>
              <a:rPr lang="en-US" sz="4000" dirty="0">
                <a:solidFill>
                  <a:schemeClr val="bg1"/>
                </a:solidFill>
                <a:latin typeface="Cambria" panose="02040503050406030204" pitchFamily="18" charset="0"/>
              </a:rPr>
              <a:t>Community Engagement</a:t>
            </a:r>
          </a:p>
        </p:txBody>
      </p:sp>
      <p:pic>
        <p:nvPicPr>
          <p:cNvPr id="6" name="Picture 5">
            <a:extLst>
              <a:ext uri="{FF2B5EF4-FFF2-40B4-BE49-F238E27FC236}">
                <a16:creationId xmlns:a16="http://schemas.microsoft.com/office/drawing/2014/main" id="{A6F17E8F-C6C7-4BAD-BEA2-3CB874A58D74}"/>
              </a:ext>
            </a:extLst>
          </p:cNvPr>
          <p:cNvPicPr>
            <a:picLocks noChangeAspect="1"/>
          </p:cNvPicPr>
          <p:nvPr/>
        </p:nvPicPr>
        <p:blipFill>
          <a:blip r:embed="rId2"/>
          <a:stretch>
            <a:fillRect/>
          </a:stretch>
        </p:blipFill>
        <p:spPr>
          <a:xfrm>
            <a:off x="123279" y="2429339"/>
            <a:ext cx="2345398" cy="2345398"/>
          </a:xfrm>
          <a:prstGeom prst="rect">
            <a:avLst/>
          </a:prstGeom>
        </p:spPr>
      </p:pic>
    </p:spTree>
    <p:extLst>
      <p:ext uri="{BB962C8B-B14F-4D97-AF65-F5344CB8AC3E}">
        <p14:creationId xmlns:p14="http://schemas.microsoft.com/office/powerpoint/2010/main" val="387352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EDB072-154E-4093-B6D1-7DDE8BEBD351}"/>
              </a:ext>
            </a:extLst>
          </p:cNvPr>
          <p:cNvSpPr/>
          <p:nvPr/>
        </p:nvSpPr>
        <p:spPr>
          <a:xfrm>
            <a:off x="1" y="1557338"/>
            <a:ext cx="12192000" cy="4012682"/>
          </a:xfrm>
          <a:prstGeom prst="rect">
            <a:avLst/>
          </a:prstGeom>
          <a:solidFill>
            <a:schemeClr val="bg1"/>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34C1364B-7198-4E22-887D-93E48D85A7DF}"/>
              </a:ext>
            </a:extLst>
          </p:cNvPr>
          <p:cNvSpPr>
            <a:spLocks noGrp="1"/>
          </p:cNvSpPr>
          <p:nvPr>
            <p:ph type="ctrTitle"/>
          </p:nvPr>
        </p:nvSpPr>
        <p:spPr>
          <a:xfrm>
            <a:off x="1524000" y="1122363"/>
            <a:ext cx="9144000" cy="1568083"/>
          </a:xfrm>
        </p:spPr>
        <p:txBody>
          <a:bodyPr/>
          <a:lstStyle/>
          <a:p>
            <a:r>
              <a:rPr lang="en-US" dirty="0">
                <a:latin typeface="Cambria" panose="02040503050406030204" pitchFamily="18" charset="0"/>
              </a:rPr>
              <a:t>Primary Goal</a:t>
            </a:r>
          </a:p>
        </p:txBody>
      </p:sp>
      <p:sp>
        <p:nvSpPr>
          <p:cNvPr id="3" name="Subtitle 2">
            <a:extLst>
              <a:ext uri="{FF2B5EF4-FFF2-40B4-BE49-F238E27FC236}">
                <a16:creationId xmlns:a16="http://schemas.microsoft.com/office/drawing/2014/main" id="{BCBC013E-BFDF-4021-926E-06928BAE9B30}"/>
              </a:ext>
            </a:extLst>
          </p:cNvPr>
          <p:cNvSpPr>
            <a:spLocks noGrp="1"/>
          </p:cNvSpPr>
          <p:nvPr>
            <p:ph type="subTitle" idx="1"/>
          </p:nvPr>
        </p:nvSpPr>
        <p:spPr>
          <a:xfrm>
            <a:off x="1524000" y="3015185"/>
            <a:ext cx="9144000" cy="1655762"/>
          </a:xfrm>
        </p:spPr>
        <p:txBody>
          <a:bodyPr>
            <a:noAutofit/>
          </a:bodyPr>
          <a:lstStyle/>
          <a:p>
            <a:r>
              <a:rPr lang="en-US" sz="3600" dirty="0">
                <a:latin typeface="Cambria" panose="02040503050406030204" pitchFamily="18" charset="0"/>
              </a:rPr>
              <a:t>Increase partnership with Community to improve the school system and student learning opportunities. The word “Community” reflective of Global Community.</a:t>
            </a:r>
          </a:p>
        </p:txBody>
      </p:sp>
      <p:sp>
        <p:nvSpPr>
          <p:cNvPr id="7" name="Freeform 8">
            <a:extLst>
              <a:ext uri="{FF2B5EF4-FFF2-40B4-BE49-F238E27FC236}">
                <a16:creationId xmlns:a16="http://schemas.microsoft.com/office/drawing/2014/main" id="{ADEB40FC-69DA-4F27-8BBA-4C4AEDD06840}"/>
              </a:ext>
            </a:extLst>
          </p:cNvPr>
          <p:cNvSpPr/>
          <p:nvPr/>
        </p:nvSpPr>
        <p:spPr>
          <a:xfrm>
            <a:off x="5022377"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8" name="Freeform 11">
            <a:extLst>
              <a:ext uri="{FF2B5EF4-FFF2-40B4-BE49-F238E27FC236}">
                <a16:creationId xmlns:a16="http://schemas.microsoft.com/office/drawing/2014/main" id="{B7B16672-F1D5-4575-A729-C9686D648C36}"/>
              </a:ext>
            </a:extLst>
          </p:cNvPr>
          <p:cNvSpPr/>
          <p:nvPr/>
        </p:nvSpPr>
        <p:spPr>
          <a:xfrm rot="10800000">
            <a:off x="5072887" y="-4436"/>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9" name="Freeform 8">
            <a:extLst>
              <a:ext uri="{FF2B5EF4-FFF2-40B4-BE49-F238E27FC236}">
                <a16:creationId xmlns:a16="http://schemas.microsoft.com/office/drawing/2014/main" id="{A03745D3-985B-4A12-AF88-C2647E669CC7}"/>
              </a:ext>
            </a:extLst>
          </p:cNvPr>
          <p:cNvSpPr/>
          <p:nvPr/>
        </p:nvSpPr>
        <p:spPr>
          <a:xfrm>
            <a:off x="9173571"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0" name="Freeform 11">
            <a:extLst>
              <a:ext uri="{FF2B5EF4-FFF2-40B4-BE49-F238E27FC236}">
                <a16:creationId xmlns:a16="http://schemas.microsoft.com/office/drawing/2014/main" id="{DD612993-5F97-4422-8E52-65CEC6072AB0}"/>
              </a:ext>
            </a:extLst>
          </p:cNvPr>
          <p:cNvSpPr/>
          <p:nvPr/>
        </p:nvSpPr>
        <p:spPr>
          <a:xfrm rot="10800000">
            <a:off x="9224081" y="-4436"/>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1" name="Freeform 8">
            <a:extLst>
              <a:ext uri="{FF2B5EF4-FFF2-40B4-BE49-F238E27FC236}">
                <a16:creationId xmlns:a16="http://schemas.microsoft.com/office/drawing/2014/main" id="{5B012D6A-0D9C-4FCF-A32F-605F440AC696}"/>
              </a:ext>
            </a:extLst>
          </p:cNvPr>
          <p:cNvSpPr/>
          <p:nvPr/>
        </p:nvSpPr>
        <p:spPr>
          <a:xfrm>
            <a:off x="1473490" y="6437318"/>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2" name="Freeform 11">
            <a:extLst>
              <a:ext uri="{FF2B5EF4-FFF2-40B4-BE49-F238E27FC236}">
                <a16:creationId xmlns:a16="http://schemas.microsoft.com/office/drawing/2014/main" id="{E22CEBE4-C7D6-450B-A5E8-E7F913D59AA1}"/>
              </a:ext>
            </a:extLst>
          </p:cNvPr>
          <p:cNvSpPr/>
          <p:nvPr/>
        </p:nvSpPr>
        <p:spPr>
          <a:xfrm rot="10800000">
            <a:off x="1524000" y="0"/>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Tree>
    <p:extLst>
      <p:ext uri="{BB962C8B-B14F-4D97-AF65-F5344CB8AC3E}">
        <p14:creationId xmlns:p14="http://schemas.microsoft.com/office/powerpoint/2010/main" val="272167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par>
                          <p:cTn id="8" fill="hold">
                            <p:stCondLst>
                              <p:cond delay="1750"/>
                            </p:stCondLst>
                            <p:childTnLst>
                              <p:par>
                                <p:cTn id="9" presetID="2" presetClass="entr" presetSubtype="1" decel="54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4" decel="5400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1" decel="5400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ppt_x"/>
                                          </p:val>
                                        </p:tav>
                                        <p:tav tm="100000">
                                          <p:val>
                                            <p:strVal val="#ppt_x"/>
                                          </p:val>
                                        </p:tav>
                                      </p:tavLst>
                                    </p:anim>
                                    <p:anim calcmode="lin" valueType="num">
                                      <p:cBhvr additive="base">
                                        <p:cTn id="20" dur="10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4" decel="5400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1" decel="5400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0-#ppt_h/2"/>
                                          </p:val>
                                        </p:tav>
                                        <p:tav tm="100000">
                                          <p:val>
                                            <p:strVal val="#ppt_y"/>
                                          </p:val>
                                        </p:tav>
                                      </p:tavLst>
                                    </p:anim>
                                  </p:childTnLst>
                                </p:cTn>
                              </p:par>
                              <p:par>
                                <p:cTn id="29" presetID="2" presetClass="entr" presetSubtype="4" decel="5400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D1FC6B-0A24-453D-8975-6D0BEBE5BD14}"/>
              </a:ext>
            </a:extLst>
          </p:cNvPr>
          <p:cNvSpPr/>
          <p:nvPr/>
        </p:nvSpPr>
        <p:spPr>
          <a:xfrm>
            <a:off x="0" y="649564"/>
            <a:ext cx="12192000" cy="885611"/>
          </a:xfrm>
          <a:prstGeom prst="rect">
            <a:avLst/>
          </a:prstGeom>
          <a:solidFill>
            <a:srgbClr val="629DD1">
              <a:lumMod val="75000"/>
            </a:srgbClr>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4" name="Rectangle 3">
            <a:extLst>
              <a:ext uri="{FF2B5EF4-FFF2-40B4-BE49-F238E27FC236}">
                <a16:creationId xmlns:a16="http://schemas.microsoft.com/office/drawing/2014/main" id="{DA93FDDA-5817-4871-8B43-9A7ADD808B7D}"/>
              </a:ext>
            </a:extLst>
          </p:cNvPr>
          <p:cNvSpPr/>
          <p:nvPr/>
        </p:nvSpPr>
        <p:spPr>
          <a:xfrm>
            <a:off x="0" y="1871129"/>
            <a:ext cx="12192000" cy="4012682"/>
          </a:xfrm>
          <a:prstGeom prst="rect">
            <a:avLst/>
          </a:prstGeom>
          <a:solidFill>
            <a:schemeClr val="bg1"/>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2893BB6A-5235-40A9-B9FD-4DB5696FA7A5}"/>
              </a:ext>
            </a:extLst>
          </p:cNvPr>
          <p:cNvSpPr>
            <a:spLocks noGrp="1"/>
          </p:cNvSpPr>
          <p:nvPr>
            <p:ph type="title"/>
          </p:nvPr>
        </p:nvSpPr>
        <p:spPr>
          <a:xfrm>
            <a:off x="573752" y="1049240"/>
            <a:ext cx="11167872" cy="697674"/>
          </a:xfrm>
        </p:spPr>
        <p:txBody>
          <a:bodyPr>
            <a:normAutofit fontScale="90000"/>
          </a:bodyPr>
          <a:lstStyle/>
          <a:p>
            <a:r>
              <a:rPr lang="en-US" b="1" dirty="0">
                <a:solidFill>
                  <a:schemeClr val="bg1"/>
                </a:solidFill>
                <a:latin typeface="Cambria" panose="02040503050406030204" pitchFamily="18" charset="0"/>
              </a:rPr>
              <a:t>Strategies/Action Steps-Primary Goal</a:t>
            </a:r>
            <a:br>
              <a:rPr lang="en-US" dirty="0">
                <a:effectLst/>
              </a:rPr>
            </a:br>
            <a:endParaRPr lang="en-US" dirty="0"/>
          </a:p>
        </p:txBody>
      </p:sp>
      <p:sp>
        <p:nvSpPr>
          <p:cNvPr id="3" name="Content Placeholder 2">
            <a:extLst>
              <a:ext uri="{FF2B5EF4-FFF2-40B4-BE49-F238E27FC236}">
                <a16:creationId xmlns:a16="http://schemas.microsoft.com/office/drawing/2014/main" id="{F5123DA9-8CBD-48C4-BCE4-536714BF6400}"/>
              </a:ext>
            </a:extLst>
          </p:cNvPr>
          <p:cNvSpPr>
            <a:spLocks noGrp="1"/>
          </p:cNvSpPr>
          <p:nvPr>
            <p:ph idx="1"/>
          </p:nvPr>
        </p:nvSpPr>
        <p:spPr>
          <a:xfrm>
            <a:off x="699037" y="2295985"/>
            <a:ext cx="10515600" cy="2831942"/>
          </a:xfrm>
        </p:spPr>
        <p:txBody>
          <a:bodyPr/>
          <a:lstStyle/>
          <a:p>
            <a:pPr marL="736600" indent="-504825">
              <a:buClr>
                <a:srgbClr val="FF0000"/>
              </a:buClr>
              <a:buFont typeface="Wingdings" panose="05000000000000000000" pitchFamily="2" charset="2"/>
              <a:buChar char="v"/>
            </a:pPr>
            <a:r>
              <a:rPr lang="en-US" sz="2200" dirty="0">
                <a:latin typeface="Cambria" panose="02040503050406030204" pitchFamily="18" charset="0"/>
              </a:rPr>
              <a:t>Increased presence through social media by the creation of Facebook pages by each individual school. K-12</a:t>
            </a:r>
          </a:p>
          <a:p>
            <a:pPr marL="736600" indent="-504825">
              <a:buClr>
                <a:srgbClr val="FF0000"/>
              </a:buClr>
              <a:buFont typeface="Wingdings" panose="05000000000000000000" pitchFamily="2" charset="2"/>
              <a:buChar char="v"/>
            </a:pPr>
            <a:r>
              <a:rPr lang="en-US" sz="2200" dirty="0">
                <a:latin typeface="Cambria" panose="02040503050406030204" pitchFamily="18" charset="0"/>
                <a:ea typeface="Calibri" panose="020F0502020204030204" pitchFamily="34" charset="0"/>
                <a:cs typeface="Times New Roman" panose="02020603050405020304" pitchFamily="18" charset="0"/>
              </a:rPr>
              <a:t>Creation of an Allied Health Program at the High School by </a:t>
            </a:r>
            <a:r>
              <a:rPr lang="en-US" sz="2200" dirty="0">
                <a:latin typeface="Cambria" panose="02040503050406030204" pitchFamily="18" charset="0"/>
              </a:rPr>
              <a:t>forming a community partnership with our local health providers, Jefferson, Inspira, and/or Virtua.</a:t>
            </a:r>
          </a:p>
          <a:p>
            <a:pPr marL="736600" indent="-504825">
              <a:buClr>
                <a:srgbClr val="FF0000"/>
              </a:buClr>
              <a:buFont typeface="Wingdings" panose="05000000000000000000" pitchFamily="2" charset="2"/>
              <a:buChar char="v"/>
            </a:pPr>
            <a:r>
              <a:rPr lang="en-US" sz="2200" dirty="0">
                <a:latin typeface="Cambria" panose="02040503050406030204" pitchFamily="18" charset="0"/>
              </a:rPr>
              <a:t>Digital Citizenship training through all levels, K-12, to address the needs of our students as they immerse themselves into the digital universe.</a:t>
            </a:r>
          </a:p>
          <a:p>
            <a:pPr marL="231775" indent="0">
              <a:buClr>
                <a:srgbClr val="FF0000"/>
              </a:buClr>
              <a:buNone/>
            </a:pPr>
            <a:endParaRPr lang="en-US" sz="2200" dirty="0">
              <a:latin typeface="Cambria" panose="02040503050406030204" pitchFamily="18" charset="0"/>
            </a:endParaRPr>
          </a:p>
          <a:p>
            <a:endParaRPr lang="en-US" dirty="0"/>
          </a:p>
          <a:p>
            <a:endParaRPr lang="en-US" dirty="0"/>
          </a:p>
        </p:txBody>
      </p:sp>
      <p:sp>
        <p:nvSpPr>
          <p:cNvPr id="6" name="Freeform 8">
            <a:extLst>
              <a:ext uri="{FF2B5EF4-FFF2-40B4-BE49-F238E27FC236}">
                <a16:creationId xmlns:a16="http://schemas.microsoft.com/office/drawing/2014/main" id="{F05FAAEA-7BE1-4CF4-AEFA-EBFE13A3EE21}"/>
              </a:ext>
            </a:extLst>
          </p:cNvPr>
          <p:cNvSpPr/>
          <p:nvPr/>
        </p:nvSpPr>
        <p:spPr>
          <a:xfrm>
            <a:off x="5022377"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7" name="Freeform 8">
            <a:extLst>
              <a:ext uri="{FF2B5EF4-FFF2-40B4-BE49-F238E27FC236}">
                <a16:creationId xmlns:a16="http://schemas.microsoft.com/office/drawing/2014/main" id="{B2BD358A-E060-452A-BDBA-98EA059C3E39}"/>
              </a:ext>
            </a:extLst>
          </p:cNvPr>
          <p:cNvSpPr/>
          <p:nvPr/>
        </p:nvSpPr>
        <p:spPr>
          <a:xfrm>
            <a:off x="9173571"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8" name="Freeform 8">
            <a:extLst>
              <a:ext uri="{FF2B5EF4-FFF2-40B4-BE49-F238E27FC236}">
                <a16:creationId xmlns:a16="http://schemas.microsoft.com/office/drawing/2014/main" id="{40820212-D2E4-4273-9918-58B859007BFF}"/>
              </a:ext>
            </a:extLst>
          </p:cNvPr>
          <p:cNvSpPr/>
          <p:nvPr/>
        </p:nvSpPr>
        <p:spPr>
          <a:xfrm>
            <a:off x="1473490" y="6437318"/>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Tree>
    <p:extLst>
      <p:ext uri="{BB962C8B-B14F-4D97-AF65-F5344CB8AC3E}">
        <p14:creationId xmlns:p14="http://schemas.microsoft.com/office/powerpoint/2010/main" val="240264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250"/>
                                        <p:tgtEl>
                                          <p:spTgt spid="5"/>
                                        </p:tgtEl>
                                      </p:cBhvr>
                                    </p:animEffect>
                                  </p:childTnLst>
                                </p:cTn>
                              </p:par>
                            </p:childTnLst>
                          </p:cTn>
                        </p:par>
                        <p:par>
                          <p:cTn id="11" fill="hold">
                            <p:stCondLst>
                              <p:cond delay="1750"/>
                            </p:stCondLst>
                            <p:childTnLst>
                              <p:par>
                                <p:cTn id="12" presetID="2" presetClass="entr" presetSubtype="4" decel="5400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decel="5400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ppt_x"/>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decel="5400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ppt_x"/>
                                          </p:val>
                                        </p:tav>
                                        <p:tav tm="100000">
                                          <p:val>
                                            <p:strVal val="#ppt_x"/>
                                          </p:val>
                                        </p:tav>
                                      </p:tavLst>
                                    </p:anim>
                                    <p:anim calcmode="lin" valueType="num">
                                      <p:cBhvr additive="base">
                                        <p:cTn id="23"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D1FC6B-0A24-453D-8975-6D0BEBE5BD14}"/>
              </a:ext>
            </a:extLst>
          </p:cNvPr>
          <p:cNvSpPr/>
          <p:nvPr/>
        </p:nvSpPr>
        <p:spPr>
          <a:xfrm>
            <a:off x="0" y="649564"/>
            <a:ext cx="12192000" cy="885611"/>
          </a:xfrm>
          <a:prstGeom prst="rect">
            <a:avLst/>
          </a:prstGeom>
          <a:solidFill>
            <a:srgbClr val="629DD1">
              <a:lumMod val="75000"/>
            </a:srgbClr>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4" name="Rectangle 3">
            <a:extLst>
              <a:ext uri="{FF2B5EF4-FFF2-40B4-BE49-F238E27FC236}">
                <a16:creationId xmlns:a16="http://schemas.microsoft.com/office/drawing/2014/main" id="{DA93FDDA-5817-4871-8B43-9A7ADD808B7D}"/>
              </a:ext>
            </a:extLst>
          </p:cNvPr>
          <p:cNvSpPr/>
          <p:nvPr/>
        </p:nvSpPr>
        <p:spPr>
          <a:xfrm>
            <a:off x="0" y="1871129"/>
            <a:ext cx="12192000" cy="4012682"/>
          </a:xfrm>
          <a:prstGeom prst="rect">
            <a:avLst/>
          </a:prstGeom>
          <a:solidFill>
            <a:schemeClr val="bg1"/>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2893BB6A-5235-40A9-B9FD-4DB5696FA7A5}"/>
              </a:ext>
            </a:extLst>
          </p:cNvPr>
          <p:cNvSpPr>
            <a:spLocks noGrp="1"/>
          </p:cNvSpPr>
          <p:nvPr>
            <p:ph type="title"/>
          </p:nvPr>
        </p:nvSpPr>
        <p:spPr>
          <a:xfrm>
            <a:off x="573752" y="1049240"/>
            <a:ext cx="11167872" cy="697674"/>
          </a:xfrm>
        </p:spPr>
        <p:txBody>
          <a:bodyPr>
            <a:normAutofit fontScale="90000"/>
          </a:bodyPr>
          <a:lstStyle/>
          <a:p>
            <a:r>
              <a:rPr lang="en-US" b="1" dirty="0">
                <a:solidFill>
                  <a:schemeClr val="bg1"/>
                </a:solidFill>
                <a:latin typeface="Cambria" panose="02040503050406030204" pitchFamily="18" charset="0"/>
              </a:rPr>
              <a:t>Strategies/Action Steps-Primary Goal</a:t>
            </a:r>
            <a:br>
              <a:rPr lang="en-US" dirty="0">
                <a:effectLst/>
              </a:rPr>
            </a:br>
            <a:endParaRPr lang="en-US" dirty="0"/>
          </a:p>
        </p:txBody>
      </p:sp>
      <p:sp>
        <p:nvSpPr>
          <p:cNvPr id="3" name="Content Placeholder 2">
            <a:extLst>
              <a:ext uri="{FF2B5EF4-FFF2-40B4-BE49-F238E27FC236}">
                <a16:creationId xmlns:a16="http://schemas.microsoft.com/office/drawing/2014/main" id="{F5123DA9-8CBD-48C4-BCE4-536714BF6400}"/>
              </a:ext>
            </a:extLst>
          </p:cNvPr>
          <p:cNvSpPr>
            <a:spLocks noGrp="1"/>
          </p:cNvSpPr>
          <p:nvPr>
            <p:ph idx="1"/>
          </p:nvPr>
        </p:nvSpPr>
        <p:spPr>
          <a:xfrm>
            <a:off x="708663" y="2101695"/>
            <a:ext cx="10515600" cy="3551549"/>
          </a:xfrm>
        </p:spPr>
        <p:txBody>
          <a:bodyPr/>
          <a:lstStyle/>
          <a:p>
            <a:pPr marL="736600" indent="-504825">
              <a:buClr>
                <a:srgbClr val="FF0000"/>
              </a:buClr>
              <a:buFont typeface="Wingdings" panose="05000000000000000000" pitchFamily="2" charset="2"/>
              <a:buChar char="v"/>
            </a:pPr>
            <a:r>
              <a:rPr lang="en-US" sz="2200" dirty="0">
                <a:latin typeface="Cambria" panose="02040503050406030204" pitchFamily="18" charset="0"/>
              </a:rPr>
              <a:t>Explore opportunity with local colleges, Junior Achievement, Chamber of Commerce, and Rotary to strengthen realistic Option II opportunities for our students that may include internships, off and on campus college courses, and related work experiences. 9-12</a:t>
            </a:r>
          </a:p>
          <a:p>
            <a:pPr marL="736600" indent="-504825">
              <a:buClr>
                <a:srgbClr val="FF0000"/>
              </a:buClr>
              <a:buFont typeface="Wingdings" panose="05000000000000000000" pitchFamily="2" charset="2"/>
              <a:buChar char="v"/>
            </a:pPr>
            <a:r>
              <a:rPr lang="en-US" sz="2200" dirty="0">
                <a:latin typeface="Cambria" panose="02040503050406030204" pitchFamily="18" charset="0"/>
              </a:rPr>
              <a:t>Development of Academy Model at the High School.  Starting with engineering, we can begin to develop Learning Academies that are dedicated to focusing academic studies on a specific field like engineering, business, and fine and performing arts. 9-12</a:t>
            </a:r>
          </a:p>
          <a:p>
            <a:endParaRPr lang="en-US" dirty="0"/>
          </a:p>
          <a:p>
            <a:endParaRPr lang="en-US" dirty="0"/>
          </a:p>
        </p:txBody>
      </p:sp>
      <p:sp>
        <p:nvSpPr>
          <p:cNvPr id="6" name="Freeform 8">
            <a:extLst>
              <a:ext uri="{FF2B5EF4-FFF2-40B4-BE49-F238E27FC236}">
                <a16:creationId xmlns:a16="http://schemas.microsoft.com/office/drawing/2014/main" id="{CC33BE47-D487-47F6-B128-FB20553FC1B2}"/>
              </a:ext>
            </a:extLst>
          </p:cNvPr>
          <p:cNvSpPr/>
          <p:nvPr/>
        </p:nvSpPr>
        <p:spPr>
          <a:xfrm>
            <a:off x="5022377"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7" name="Freeform 8">
            <a:extLst>
              <a:ext uri="{FF2B5EF4-FFF2-40B4-BE49-F238E27FC236}">
                <a16:creationId xmlns:a16="http://schemas.microsoft.com/office/drawing/2014/main" id="{D48EA006-C6C0-4DF7-8313-AA666CEC0BF7}"/>
              </a:ext>
            </a:extLst>
          </p:cNvPr>
          <p:cNvSpPr/>
          <p:nvPr/>
        </p:nvSpPr>
        <p:spPr>
          <a:xfrm>
            <a:off x="9173571"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8" name="Freeform 8">
            <a:extLst>
              <a:ext uri="{FF2B5EF4-FFF2-40B4-BE49-F238E27FC236}">
                <a16:creationId xmlns:a16="http://schemas.microsoft.com/office/drawing/2014/main" id="{6FAE52E9-0084-49A6-B0F0-B984DEB3BA91}"/>
              </a:ext>
            </a:extLst>
          </p:cNvPr>
          <p:cNvSpPr/>
          <p:nvPr/>
        </p:nvSpPr>
        <p:spPr>
          <a:xfrm>
            <a:off x="1473490" y="6437318"/>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Tree>
    <p:extLst>
      <p:ext uri="{BB962C8B-B14F-4D97-AF65-F5344CB8AC3E}">
        <p14:creationId xmlns:p14="http://schemas.microsoft.com/office/powerpoint/2010/main" val="302551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250"/>
                                        <p:tgtEl>
                                          <p:spTgt spid="5"/>
                                        </p:tgtEl>
                                      </p:cBhvr>
                                    </p:animEffect>
                                  </p:childTnLst>
                                </p:cTn>
                              </p:par>
                            </p:childTnLst>
                          </p:cTn>
                        </p:par>
                        <p:par>
                          <p:cTn id="11" fill="hold">
                            <p:stCondLst>
                              <p:cond delay="1750"/>
                            </p:stCondLst>
                            <p:childTnLst>
                              <p:par>
                                <p:cTn id="12" presetID="2" presetClass="entr" presetSubtype="4" decel="5400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decel="5400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ppt_x"/>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decel="5400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ppt_x"/>
                                          </p:val>
                                        </p:tav>
                                        <p:tav tm="100000">
                                          <p:val>
                                            <p:strVal val="#ppt_x"/>
                                          </p:val>
                                        </p:tav>
                                      </p:tavLst>
                                    </p:anim>
                                    <p:anim calcmode="lin" valueType="num">
                                      <p:cBhvr additive="base">
                                        <p:cTn id="23"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D1FC6B-0A24-453D-8975-6D0BEBE5BD14}"/>
              </a:ext>
            </a:extLst>
          </p:cNvPr>
          <p:cNvSpPr/>
          <p:nvPr/>
        </p:nvSpPr>
        <p:spPr>
          <a:xfrm>
            <a:off x="0" y="649564"/>
            <a:ext cx="12192000" cy="885611"/>
          </a:xfrm>
          <a:prstGeom prst="rect">
            <a:avLst/>
          </a:prstGeom>
          <a:solidFill>
            <a:srgbClr val="629DD1">
              <a:lumMod val="75000"/>
            </a:srgbClr>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4" name="Rectangle 3">
            <a:extLst>
              <a:ext uri="{FF2B5EF4-FFF2-40B4-BE49-F238E27FC236}">
                <a16:creationId xmlns:a16="http://schemas.microsoft.com/office/drawing/2014/main" id="{DA93FDDA-5817-4871-8B43-9A7ADD808B7D}"/>
              </a:ext>
            </a:extLst>
          </p:cNvPr>
          <p:cNvSpPr/>
          <p:nvPr/>
        </p:nvSpPr>
        <p:spPr>
          <a:xfrm>
            <a:off x="0" y="1871129"/>
            <a:ext cx="12192000" cy="4012682"/>
          </a:xfrm>
          <a:prstGeom prst="rect">
            <a:avLst/>
          </a:prstGeom>
          <a:solidFill>
            <a:schemeClr val="bg1"/>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2893BB6A-5235-40A9-B9FD-4DB5696FA7A5}"/>
              </a:ext>
            </a:extLst>
          </p:cNvPr>
          <p:cNvSpPr>
            <a:spLocks noGrp="1"/>
          </p:cNvSpPr>
          <p:nvPr>
            <p:ph type="title"/>
          </p:nvPr>
        </p:nvSpPr>
        <p:spPr>
          <a:xfrm>
            <a:off x="573752" y="1049240"/>
            <a:ext cx="11167872" cy="697674"/>
          </a:xfrm>
        </p:spPr>
        <p:txBody>
          <a:bodyPr>
            <a:normAutofit fontScale="90000"/>
          </a:bodyPr>
          <a:lstStyle/>
          <a:p>
            <a:r>
              <a:rPr lang="en-US" b="1" dirty="0">
                <a:solidFill>
                  <a:schemeClr val="bg1"/>
                </a:solidFill>
                <a:latin typeface="Cambria" panose="02040503050406030204" pitchFamily="18" charset="0"/>
              </a:rPr>
              <a:t>Strategies/Action Steps-Primary Goal</a:t>
            </a:r>
            <a:br>
              <a:rPr lang="en-US" dirty="0">
                <a:effectLst/>
              </a:rPr>
            </a:br>
            <a:endParaRPr lang="en-US" dirty="0"/>
          </a:p>
        </p:txBody>
      </p:sp>
      <p:sp>
        <p:nvSpPr>
          <p:cNvPr id="3" name="Content Placeholder 2">
            <a:extLst>
              <a:ext uri="{FF2B5EF4-FFF2-40B4-BE49-F238E27FC236}">
                <a16:creationId xmlns:a16="http://schemas.microsoft.com/office/drawing/2014/main" id="{F5123DA9-8CBD-48C4-BCE4-536714BF6400}"/>
              </a:ext>
            </a:extLst>
          </p:cNvPr>
          <p:cNvSpPr>
            <a:spLocks noGrp="1"/>
          </p:cNvSpPr>
          <p:nvPr>
            <p:ph idx="1"/>
          </p:nvPr>
        </p:nvSpPr>
        <p:spPr>
          <a:xfrm>
            <a:off x="708664" y="2295985"/>
            <a:ext cx="10473999" cy="3191785"/>
          </a:xfrm>
        </p:spPr>
        <p:txBody>
          <a:bodyPr/>
          <a:lstStyle/>
          <a:p>
            <a:pPr marL="736600" indent="-504825">
              <a:buClr>
                <a:srgbClr val="FF0000"/>
              </a:buClr>
              <a:buFont typeface="Wingdings" panose="05000000000000000000" pitchFamily="2" charset="2"/>
              <a:buChar char="v"/>
            </a:pPr>
            <a:r>
              <a:rPr lang="en-US" sz="2200" dirty="0">
                <a:latin typeface="Cambria" panose="02040503050406030204" pitchFamily="18" charset="0"/>
              </a:rPr>
              <a:t>Forming partnerships with local religious and cultural organizations to enhance the exposure our students receive to a diverse cultural experience, and to foster better understanding of the variety of cultures contained within a global community. K-12</a:t>
            </a:r>
          </a:p>
          <a:p>
            <a:pPr marL="231775" indent="0">
              <a:buClr>
                <a:srgbClr val="FF0000"/>
              </a:buClr>
              <a:buNone/>
            </a:pPr>
            <a:endParaRPr lang="en-US" sz="2200" dirty="0">
              <a:latin typeface="Cambria" panose="02040503050406030204" pitchFamily="18" charset="0"/>
            </a:endParaRPr>
          </a:p>
          <a:p>
            <a:pPr marL="736600" indent="-504825">
              <a:buClr>
                <a:srgbClr val="FF0000"/>
              </a:buClr>
              <a:buFont typeface="Wingdings" panose="05000000000000000000" pitchFamily="2" charset="2"/>
              <a:buChar char="v"/>
            </a:pPr>
            <a:r>
              <a:rPr lang="en-US" sz="2200" dirty="0">
                <a:latin typeface="Cambria" panose="02040503050406030204" pitchFamily="18" charset="0"/>
              </a:rPr>
              <a:t>Interactive digital programming that will connect students to other students around the world through the development of “sister schools.” K-12</a:t>
            </a:r>
          </a:p>
          <a:p>
            <a:endParaRPr lang="en-US" dirty="0"/>
          </a:p>
          <a:p>
            <a:endParaRPr lang="en-US" dirty="0"/>
          </a:p>
        </p:txBody>
      </p:sp>
      <p:sp>
        <p:nvSpPr>
          <p:cNvPr id="6" name="Freeform 8">
            <a:extLst>
              <a:ext uri="{FF2B5EF4-FFF2-40B4-BE49-F238E27FC236}">
                <a16:creationId xmlns:a16="http://schemas.microsoft.com/office/drawing/2014/main" id="{CC33BE47-D487-47F6-B128-FB20553FC1B2}"/>
              </a:ext>
            </a:extLst>
          </p:cNvPr>
          <p:cNvSpPr/>
          <p:nvPr/>
        </p:nvSpPr>
        <p:spPr>
          <a:xfrm>
            <a:off x="5022377"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7" name="Freeform 8">
            <a:extLst>
              <a:ext uri="{FF2B5EF4-FFF2-40B4-BE49-F238E27FC236}">
                <a16:creationId xmlns:a16="http://schemas.microsoft.com/office/drawing/2014/main" id="{D48EA006-C6C0-4DF7-8313-AA666CEC0BF7}"/>
              </a:ext>
            </a:extLst>
          </p:cNvPr>
          <p:cNvSpPr/>
          <p:nvPr/>
        </p:nvSpPr>
        <p:spPr>
          <a:xfrm>
            <a:off x="9173571"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8" name="Freeform 8">
            <a:extLst>
              <a:ext uri="{FF2B5EF4-FFF2-40B4-BE49-F238E27FC236}">
                <a16:creationId xmlns:a16="http://schemas.microsoft.com/office/drawing/2014/main" id="{6FAE52E9-0084-49A6-B0F0-B984DEB3BA91}"/>
              </a:ext>
            </a:extLst>
          </p:cNvPr>
          <p:cNvSpPr/>
          <p:nvPr/>
        </p:nvSpPr>
        <p:spPr>
          <a:xfrm>
            <a:off x="1473490" y="6437318"/>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Tree>
    <p:extLst>
      <p:ext uri="{BB962C8B-B14F-4D97-AF65-F5344CB8AC3E}">
        <p14:creationId xmlns:p14="http://schemas.microsoft.com/office/powerpoint/2010/main" val="352216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250"/>
                                        <p:tgtEl>
                                          <p:spTgt spid="5"/>
                                        </p:tgtEl>
                                      </p:cBhvr>
                                    </p:animEffect>
                                  </p:childTnLst>
                                </p:cTn>
                              </p:par>
                            </p:childTnLst>
                          </p:cTn>
                        </p:par>
                        <p:par>
                          <p:cTn id="11" fill="hold">
                            <p:stCondLst>
                              <p:cond delay="1750"/>
                            </p:stCondLst>
                            <p:childTnLst>
                              <p:par>
                                <p:cTn id="12" presetID="2" presetClass="entr" presetSubtype="4" decel="5400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decel="5400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ppt_x"/>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decel="5400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ppt_x"/>
                                          </p:val>
                                        </p:tav>
                                        <p:tav tm="100000">
                                          <p:val>
                                            <p:strVal val="#ppt_x"/>
                                          </p:val>
                                        </p:tav>
                                      </p:tavLst>
                                    </p:anim>
                                    <p:anim calcmode="lin" valueType="num">
                                      <p:cBhvr additive="base">
                                        <p:cTn id="23"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EDB072-154E-4093-B6D1-7DDE8BEBD351}"/>
              </a:ext>
            </a:extLst>
          </p:cNvPr>
          <p:cNvSpPr/>
          <p:nvPr/>
        </p:nvSpPr>
        <p:spPr>
          <a:xfrm>
            <a:off x="1" y="1557338"/>
            <a:ext cx="12192000" cy="4012682"/>
          </a:xfrm>
          <a:prstGeom prst="rect">
            <a:avLst/>
          </a:prstGeom>
          <a:solidFill>
            <a:schemeClr val="bg1"/>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34C1364B-7198-4E22-887D-93E48D85A7DF}"/>
              </a:ext>
            </a:extLst>
          </p:cNvPr>
          <p:cNvSpPr>
            <a:spLocks noGrp="1"/>
          </p:cNvSpPr>
          <p:nvPr>
            <p:ph type="ctrTitle"/>
          </p:nvPr>
        </p:nvSpPr>
        <p:spPr>
          <a:xfrm>
            <a:off x="1524000" y="1122363"/>
            <a:ext cx="9144000" cy="1568083"/>
          </a:xfrm>
        </p:spPr>
        <p:txBody>
          <a:bodyPr/>
          <a:lstStyle/>
          <a:p>
            <a:r>
              <a:rPr lang="en-US" dirty="0">
                <a:latin typeface="Cambria" panose="02040503050406030204" pitchFamily="18" charset="0"/>
              </a:rPr>
              <a:t>Primary Goal #1</a:t>
            </a:r>
          </a:p>
        </p:txBody>
      </p:sp>
      <p:sp>
        <p:nvSpPr>
          <p:cNvPr id="3" name="Subtitle 2">
            <a:extLst>
              <a:ext uri="{FF2B5EF4-FFF2-40B4-BE49-F238E27FC236}">
                <a16:creationId xmlns:a16="http://schemas.microsoft.com/office/drawing/2014/main" id="{BCBC013E-BFDF-4021-926E-06928BAE9B30}"/>
              </a:ext>
            </a:extLst>
          </p:cNvPr>
          <p:cNvSpPr>
            <a:spLocks noGrp="1"/>
          </p:cNvSpPr>
          <p:nvPr>
            <p:ph type="subTitle" idx="1"/>
          </p:nvPr>
        </p:nvSpPr>
        <p:spPr>
          <a:xfrm>
            <a:off x="285551" y="2770281"/>
            <a:ext cx="11287593" cy="1586795"/>
          </a:xfrm>
        </p:spPr>
        <p:txBody>
          <a:bodyPr vert="horz" lIns="45720" tIns="45720" rIns="45720" bIns="45720" rtlCol="0" anchor="t">
            <a:noAutofit/>
          </a:bodyPr>
          <a:lstStyle/>
          <a:p>
            <a:r>
              <a:rPr lang="en-US" sz="3600" dirty="0">
                <a:latin typeface="Cambria" panose="02040503050406030204" pitchFamily="18" charset="0"/>
              </a:rPr>
              <a:t>Research and consider options to restructure the high school to work toward exposing all students to possible career and college paths; options may include smaller learning communities (clusters/theme schools). Develop plan based on review and research.</a:t>
            </a:r>
          </a:p>
          <a:p>
            <a:endParaRPr lang="en-US" sz="3600" dirty="0">
              <a:latin typeface="Cambria" panose="02040503050406030204" pitchFamily="18" charset="0"/>
              <a:ea typeface="Cambria"/>
            </a:endParaRPr>
          </a:p>
        </p:txBody>
      </p:sp>
      <p:sp>
        <p:nvSpPr>
          <p:cNvPr id="7" name="Freeform 8">
            <a:extLst>
              <a:ext uri="{FF2B5EF4-FFF2-40B4-BE49-F238E27FC236}">
                <a16:creationId xmlns:a16="http://schemas.microsoft.com/office/drawing/2014/main" id="{ADEB40FC-69DA-4F27-8BBA-4C4AEDD06840}"/>
              </a:ext>
            </a:extLst>
          </p:cNvPr>
          <p:cNvSpPr/>
          <p:nvPr/>
        </p:nvSpPr>
        <p:spPr>
          <a:xfrm>
            <a:off x="5022377"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8" name="Freeform 11">
            <a:extLst>
              <a:ext uri="{FF2B5EF4-FFF2-40B4-BE49-F238E27FC236}">
                <a16:creationId xmlns:a16="http://schemas.microsoft.com/office/drawing/2014/main" id="{B7B16672-F1D5-4575-A729-C9686D648C36}"/>
              </a:ext>
            </a:extLst>
          </p:cNvPr>
          <p:cNvSpPr/>
          <p:nvPr/>
        </p:nvSpPr>
        <p:spPr>
          <a:xfrm rot="10800000">
            <a:off x="5072887" y="-4436"/>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9" name="Freeform 8">
            <a:extLst>
              <a:ext uri="{FF2B5EF4-FFF2-40B4-BE49-F238E27FC236}">
                <a16:creationId xmlns:a16="http://schemas.microsoft.com/office/drawing/2014/main" id="{A03745D3-985B-4A12-AF88-C2647E669CC7}"/>
              </a:ext>
            </a:extLst>
          </p:cNvPr>
          <p:cNvSpPr/>
          <p:nvPr/>
        </p:nvSpPr>
        <p:spPr>
          <a:xfrm>
            <a:off x="9173571"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0" name="Freeform 11">
            <a:extLst>
              <a:ext uri="{FF2B5EF4-FFF2-40B4-BE49-F238E27FC236}">
                <a16:creationId xmlns:a16="http://schemas.microsoft.com/office/drawing/2014/main" id="{DD612993-5F97-4422-8E52-65CEC6072AB0}"/>
              </a:ext>
            </a:extLst>
          </p:cNvPr>
          <p:cNvSpPr/>
          <p:nvPr/>
        </p:nvSpPr>
        <p:spPr>
          <a:xfrm rot="10800000">
            <a:off x="9224081" y="-4436"/>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1" name="Freeform 8">
            <a:extLst>
              <a:ext uri="{FF2B5EF4-FFF2-40B4-BE49-F238E27FC236}">
                <a16:creationId xmlns:a16="http://schemas.microsoft.com/office/drawing/2014/main" id="{5B012D6A-0D9C-4FCF-A32F-605F440AC696}"/>
              </a:ext>
            </a:extLst>
          </p:cNvPr>
          <p:cNvSpPr/>
          <p:nvPr/>
        </p:nvSpPr>
        <p:spPr>
          <a:xfrm>
            <a:off x="1473490" y="6437318"/>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2" name="Freeform 11">
            <a:extLst>
              <a:ext uri="{FF2B5EF4-FFF2-40B4-BE49-F238E27FC236}">
                <a16:creationId xmlns:a16="http://schemas.microsoft.com/office/drawing/2014/main" id="{E22CEBE4-C7D6-450B-A5E8-E7F913D59AA1}"/>
              </a:ext>
            </a:extLst>
          </p:cNvPr>
          <p:cNvSpPr/>
          <p:nvPr/>
        </p:nvSpPr>
        <p:spPr>
          <a:xfrm rot="10800000">
            <a:off x="1524000" y="0"/>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Tree>
    <p:extLst>
      <p:ext uri="{BB962C8B-B14F-4D97-AF65-F5344CB8AC3E}">
        <p14:creationId xmlns:p14="http://schemas.microsoft.com/office/powerpoint/2010/main" val="103328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par>
                          <p:cTn id="8" fill="hold">
                            <p:stCondLst>
                              <p:cond delay="1750"/>
                            </p:stCondLst>
                            <p:childTnLst>
                              <p:par>
                                <p:cTn id="9" presetID="2" presetClass="entr" presetSubtype="1" decel="54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4" decel="5400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1" decel="5400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ppt_x"/>
                                          </p:val>
                                        </p:tav>
                                        <p:tav tm="100000">
                                          <p:val>
                                            <p:strVal val="#ppt_x"/>
                                          </p:val>
                                        </p:tav>
                                      </p:tavLst>
                                    </p:anim>
                                    <p:anim calcmode="lin" valueType="num">
                                      <p:cBhvr additive="base">
                                        <p:cTn id="20" dur="10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4" decel="5400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1" decel="5400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0-#ppt_h/2"/>
                                          </p:val>
                                        </p:tav>
                                        <p:tav tm="100000">
                                          <p:val>
                                            <p:strVal val="#ppt_y"/>
                                          </p:val>
                                        </p:tav>
                                      </p:tavLst>
                                    </p:anim>
                                  </p:childTnLst>
                                </p:cTn>
                              </p:par>
                              <p:par>
                                <p:cTn id="29" presetID="2" presetClass="entr" presetSubtype="4" decel="5400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EDB072-154E-4093-B6D1-7DDE8BEBD351}"/>
              </a:ext>
            </a:extLst>
          </p:cNvPr>
          <p:cNvSpPr/>
          <p:nvPr/>
        </p:nvSpPr>
        <p:spPr>
          <a:xfrm>
            <a:off x="1" y="1557338"/>
            <a:ext cx="12192000" cy="4012682"/>
          </a:xfrm>
          <a:prstGeom prst="rect">
            <a:avLst/>
          </a:prstGeom>
          <a:solidFill>
            <a:schemeClr val="bg1"/>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34C1364B-7198-4E22-887D-93E48D85A7DF}"/>
              </a:ext>
            </a:extLst>
          </p:cNvPr>
          <p:cNvSpPr>
            <a:spLocks noGrp="1"/>
          </p:cNvSpPr>
          <p:nvPr>
            <p:ph type="ctrTitle"/>
          </p:nvPr>
        </p:nvSpPr>
        <p:spPr>
          <a:xfrm>
            <a:off x="1524000" y="1122363"/>
            <a:ext cx="9144000" cy="1568083"/>
          </a:xfrm>
        </p:spPr>
        <p:txBody>
          <a:bodyPr/>
          <a:lstStyle/>
          <a:p>
            <a:r>
              <a:rPr lang="en-US" dirty="0">
                <a:latin typeface="Cambria" panose="02040503050406030204" pitchFamily="18" charset="0"/>
              </a:rPr>
              <a:t>Secondary Goal</a:t>
            </a:r>
          </a:p>
        </p:txBody>
      </p:sp>
      <p:sp>
        <p:nvSpPr>
          <p:cNvPr id="3" name="Subtitle 2">
            <a:extLst>
              <a:ext uri="{FF2B5EF4-FFF2-40B4-BE49-F238E27FC236}">
                <a16:creationId xmlns:a16="http://schemas.microsoft.com/office/drawing/2014/main" id="{BCBC013E-BFDF-4021-926E-06928BAE9B30}"/>
              </a:ext>
            </a:extLst>
          </p:cNvPr>
          <p:cNvSpPr>
            <a:spLocks noGrp="1"/>
          </p:cNvSpPr>
          <p:nvPr>
            <p:ph type="subTitle" idx="1"/>
          </p:nvPr>
        </p:nvSpPr>
        <p:spPr>
          <a:xfrm>
            <a:off x="1524000" y="3015185"/>
            <a:ext cx="9144000" cy="1655762"/>
          </a:xfrm>
        </p:spPr>
        <p:txBody>
          <a:bodyPr>
            <a:noAutofit/>
          </a:bodyPr>
          <a:lstStyle/>
          <a:p>
            <a:r>
              <a:rPr lang="en-US" sz="3600" dirty="0">
                <a:latin typeface="Cambria" panose="02040503050406030204" pitchFamily="18" charset="0"/>
              </a:rPr>
              <a:t>Increase engagement with diverse racial, cultural and socio-economic groups.</a:t>
            </a:r>
          </a:p>
        </p:txBody>
      </p:sp>
      <p:sp>
        <p:nvSpPr>
          <p:cNvPr id="7" name="Freeform 8">
            <a:extLst>
              <a:ext uri="{FF2B5EF4-FFF2-40B4-BE49-F238E27FC236}">
                <a16:creationId xmlns:a16="http://schemas.microsoft.com/office/drawing/2014/main" id="{ADEB40FC-69DA-4F27-8BBA-4C4AEDD06840}"/>
              </a:ext>
            </a:extLst>
          </p:cNvPr>
          <p:cNvSpPr/>
          <p:nvPr/>
        </p:nvSpPr>
        <p:spPr>
          <a:xfrm>
            <a:off x="5022377"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8" name="Freeform 11">
            <a:extLst>
              <a:ext uri="{FF2B5EF4-FFF2-40B4-BE49-F238E27FC236}">
                <a16:creationId xmlns:a16="http://schemas.microsoft.com/office/drawing/2014/main" id="{B7B16672-F1D5-4575-A729-C9686D648C36}"/>
              </a:ext>
            </a:extLst>
          </p:cNvPr>
          <p:cNvSpPr/>
          <p:nvPr/>
        </p:nvSpPr>
        <p:spPr>
          <a:xfrm rot="10800000">
            <a:off x="5072887" y="-4436"/>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9" name="Freeform 8">
            <a:extLst>
              <a:ext uri="{FF2B5EF4-FFF2-40B4-BE49-F238E27FC236}">
                <a16:creationId xmlns:a16="http://schemas.microsoft.com/office/drawing/2014/main" id="{A03745D3-985B-4A12-AF88-C2647E669CC7}"/>
              </a:ext>
            </a:extLst>
          </p:cNvPr>
          <p:cNvSpPr/>
          <p:nvPr/>
        </p:nvSpPr>
        <p:spPr>
          <a:xfrm>
            <a:off x="9173571"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0" name="Freeform 11">
            <a:extLst>
              <a:ext uri="{FF2B5EF4-FFF2-40B4-BE49-F238E27FC236}">
                <a16:creationId xmlns:a16="http://schemas.microsoft.com/office/drawing/2014/main" id="{DD612993-5F97-4422-8E52-65CEC6072AB0}"/>
              </a:ext>
            </a:extLst>
          </p:cNvPr>
          <p:cNvSpPr/>
          <p:nvPr/>
        </p:nvSpPr>
        <p:spPr>
          <a:xfrm rot="10800000">
            <a:off x="9224081" y="-4436"/>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1" name="Freeform 8">
            <a:extLst>
              <a:ext uri="{FF2B5EF4-FFF2-40B4-BE49-F238E27FC236}">
                <a16:creationId xmlns:a16="http://schemas.microsoft.com/office/drawing/2014/main" id="{5B012D6A-0D9C-4FCF-A32F-605F440AC696}"/>
              </a:ext>
            </a:extLst>
          </p:cNvPr>
          <p:cNvSpPr/>
          <p:nvPr/>
        </p:nvSpPr>
        <p:spPr>
          <a:xfrm>
            <a:off x="1473490" y="6437318"/>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2" name="Freeform 11">
            <a:extLst>
              <a:ext uri="{FF2B5EF4-FFF2-40B4-BE49-F238E27FC236}">
                <a16:creationId xmlns:a16="http://schemas.microsoft.com/office/drawing/2014/main" id="{E22CEBE4-C7D6-450B-A5E8-E7F913D59AA1}"/>
              </a:ext>
            </a:extLst>
          </p:cNvPr>
          <p:cNvSpPr/>
          <p:nvPr/>
        </p:nvSpPr>
        <p:spPr>
          <a:xfrm rot="10800000">
            <a:off x="1524000" y="0"/>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Tree>
    <p:extLst>
      <p:ext uri="{BB962C8B-B14F-4D97-AF65-F5344CB8AC3E}">
        <p14:creationId xmlns:p14="http://schemas.microsoft.com/office/powerpoint/2010/main" val="21866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par>
                          <p:cTn id="8" fill="hold">
                            <p:stCondLst>
                              <p:cond delay="1750"/>
                            </p:stCondLst>
                            <p:childTnLst>
                              <p:par>
                                <p:cTn id="9" presetID="2" presetClass="entr" presetSubtype="1" decel="54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4" decel="5400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1" decel="5400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ppt_x"/>
                                          </p:val>
                                        </p:tav>
                                        <p:tav tm="100000">
                                          <p:val>
                                            <p:strVal val="#ppt_x"/>
                                          </p:val>
                                        </p:tav>
                                      </p:tavLst>
                                    </p:anim>
                                    <p:anim calcmode="lin" valueType="num">
                                      <p:cBhvr additive="base">
                                        <p:cTn id="20" dur="10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4" decel="5400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1" decel="5400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0-#ppt_h/2"/>
                                          </p:val>
                                        </p:tav>
                                        <p:tav tm="100000">
                                          <p:val>
                                            <p:strVal val="#ppt_y"/>
                                          </p:val>
                                        </p:tav>
                                      </p:tavLst>
                                    </p:anim>
                                  </p:childTnLst>
                                </p:cTn>
                              </p:par>
                              <p:par>
                                <p:cTn id="29" presetID="2" presetClass="entr" presetSubtype="4" decel="5400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D1FC6B-0A24-453D-8975-6D0BEBE5BD14}"/>
              </a:ext>
            </a:extLst>
          </p:cNvPr>
          <p:cNvSpPr/>
          <p:nvPr/>
        </p:nvSpPr>
        <p:spPr>
          <a:xfrm>
            <a:off x="0" y="649564"/>
            <a:ext cx="12192000" cy="885611"/>
          </a:xfrm>
          <a:prstGeom prst="rect">
            <a:avLst/>
          </a:prstGeom>
          <a:solidFill>
            <a:srgbClr val="629DD1">
              <a:lumMod val="75000"/>
            </a:srgbClr>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4" name="Rectangle 3">
            <a:extLst>
              <a:ext uri="{FF2B5EF4-FFF2-40B4-BE49-F238E27FC236}">
                <a16:creationId xmlns:a16="http://schemas.microsoft.com/office/drawing/2014/main" id="{DA93FDDA-5817-4871-8B43-9A7ADD808B7D}"/>
              </a:ext>
            </a:extLst>
          </p:cNvPr>
          <p:cNvSpPr/>
          <p:nvPr/>
        </p:nvSpPr>
        <p:spPr>
          <a:xfrm>
            <a:off x="0" y="1871129"/>
            <a:ext cx="12192000" cy="4012682"/>
          </a:xfrm>
          <a:prstGeom prst="rect">
            <a:avLst/>
          </a:prstGeom>
          <a:solidFill>
            <a:schemeClr val="bg1"/>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2893BB6A-5235-40A9-B9FD-4DB5696FA7A5}"/>
              </a:ext>
            </a:extLst>
          </p:cNvPr>
          <p:cNvSpPr>
            <a:spLocks noGrp="1"/>
          </p:cNvSpPr>
          <p:nvPr>
            <p:ph type="title"/>
          </p:nvPr>
        </p:nvSpPr>
        <p:spPr>
          <a:xfrm>
            <a:off x="286875" y="1051204"/>
            <a:ext cx="11618249" cy="697674"/>
          </a:xfrm>
        </p:spPr>
        <p:txBody>
          <a:bodyPr>
            <a:normAutofit fontScale="90000"/>
          </a:bodyPr>
          <a:lstStyle/>
          <a:p>
            <a:r>
              <a:rPr lang="en-US" b="1" dirty="0">
                <a:solidFill>
                  <a:schemeClr val="bg1"/>
                </a:solidFill>
                <a:latin typeface="Cambria" panose="02040503050406030204" pitchFamily="18" charset="0"/>
              </a:rPr>
              <a:t>Strategies/Action Steps-Secondary Goal</a:t>
            </a:r>
            <a:br>
              <a:rPr lang="en-US" dirty="0">
                <a:effectLst/>
              </a:rPr>
            </a:br>
            <a:endParaRPr lang="en-US" dirty="0"/>
          </a:p>
        </p:txBody>
      </p:sp>
      <p:sp>
        <p:nvSpPr>
          <p:cNvPr id="3" name="Content Placeholder 2">
            <a:extLst>
              <a:ext uri="{FF2B5EF4-FFF2-40B4-BE49-F238E27FC236}">
                <a16:creationId xmlns:a16="http://schemas.microsoft.com/office/drawing/2014/main" id="{F5123DA9-8CBD-48C4-BCE4-536714BF6400}"/>
              </a:ext>
            </a:extLst>
          </p:cNvPr>
          <p:cNvSpPr>
            <a:spLocks noGrp="1"/>
          </p:cNvSpPr>
          <p:nvPr>
            <p:ph idx="1"/>
          </p:nvPr>
        </p:nvSpPr>
        <p:spPr>
          <a:xfrm>
            <a:off x="387822" y="2297949"/>
            <a:ext cx="11517302" cy="3054910"/>
          </a:xfrm>
        </p:spPr>
        <p:txBody>
          <a:bodyPr/>
          <a:lstStyle/>
          <a:p>
            <a:pPr marL="736600" indent="-504825">
              <a:buClr>
                <a:srgbClr val="FF0000"/>
              </a:buClr>
              <a:buFont typeface="Wingdings" panose="05000000000000000000" pitchFamily="2" charset="2"/>
              <a:buChar char="v"/>
            </a:pPr>
            <a:r>
              <a:rPr lang="en-US" sz="2200" dirty="0">
                <a:latin typeface="Cambria" panose="02040503050406030204" pitchFamily="18" charset="0"/>
              </a:rPr>
              <a:t>Creation of an Equity Officer in the district who will oversee all initiatives related to equity in education in the Washington Township Public Schools, including but not limited to the creation of Equity Liaisons in each of the district’s 11 schools, training, professional development, and oversight of the district-wide Equity Coalition. K-12</a:t>
            </a:r>
          </a:p>
          <a:p>
            <a:pPr marL="736600" indent="-504825">
              <a:buClr>
                <a:srgbClr val="FF0000"/>
              </a:buClr>
              <a:buFont typeface="Wingdings" panose="05000000000000000000" pitchFamily="2" charset="2"/>
              <a:buChar char="v"/>
            </a:pPr>
            <a:r>
              <a:rPr lang="en-US" sz="2200" dirty="0">
                <a:latin typeface="Cambria" panose="02040503050406030204" pitchFamily="18" charset="0"/>
              </a:rPr>
              <a:t>Formation and implementation of an equity coalition that includes multiple community stakeholders including, students, parents, teaching staff, administration, and local officials.</a:t>
            </a:r>
          </a:p>
          <a:p>
            <a:endParaRPr lang="en-US" dirty="0"/>
          </a:p>
          <a:p>
            <a:endParaRPr lang="en-US" dirty="0"/>
          </a:p>
        </p:txBody>
      </p:sp>
      <p:sp>
        <p:nvSpPr>
          <p:cNvPr id="6" name="Freeform 8">
            <a:extLst>
              <a:ext uri="{FF2B5EF4-FFF2-40B4-BE49-F238E27FC236}">
                <a16:creationId xmlns:a16="http://schemas.microsoft.com/office/drawing/2014/main" id="{F05FAAEA-7BE1-4CF4-AEFA-EBFE13A3EE21}"/>
              </a:ext>
            </a:extLst>
          </p:cNvPr>
          <p:cNvSpPr/>
          <p:nvPr/>
        </p:nvSpPr>
        <p:spPr>
          <a:xfrm>
            <a:off x="5022377"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7" name="Freeform 8">
            <a:extLst>
              <a:ext uri="{FF2B5EF4-FFF2-40B4-BE49-F238E27FC236}">
                <a16:creationId xmlns:a16="http://schemas.microsoft.com/office/drawing/2014/main" id="{B2BD358A-E060-452A-BDBA-98EA059C3E39}"/>
              </a:ext>
            </a:extLst>
          </p:cNvPr>
          <p:cNvSpPr/>
          <p:nvPr/>
        </p:nvSpPr>
        <p:spPr>
          <a:xfrm>
            <a:off x="9173571"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8" name="Freeform 8">
            <a:extLst>
              <a:ext uri="{FF2B5EF4-FFF2-40B4-BE49-F238E27FC236}">
                <a16:creationId xmlns:a16="http://schemas.microsoft.com/office/drawing/2014/main" id="{40820212-D2E4-4273-9918-58B859007BFF}"/>
              </a:ext>
            </a:extLst>
          </p:cNvPr>
          <p:cNvSpPr/>
          <p:nvPr/>
        </p:nvSpPr>
        <p:spPr>
          <a:xfrm>
            <a:off x="1473490" y="6437318"/>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Tree>
    <p:extLst>
      <p:ext uri="{BB962C8B-B14F-4D97-AF65-F5344CB8AC3E}">
        <p14:creationId xmlns:p14="http://schemas.microsoft.com/office/powerpoint/2010/main" val="421231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250"/>
                                        <p:tgtEl>
                                          <p:spTgt spid="5"/>
                                        </p:tgtEl>
                                      </p:cBhvr>
                                    </p:animEffect>
                                  </p:childTnLst>
                                </p:cTn>
                              </p:par>
                            </p:childTnLst>
                          </p:cTn>
                        </p:par>
                        <p:par>
                          <p:cTn id="11" fill="hold">
                            <p:stCondLst>
                              <p:cond delay="1750"/>
                            </p:stCondLst>
                            <p:childTnLst>
                              <p:par>
                                <p:cTn id="12" presetID="2" presetClass="entr" presetSubtype="4" decel="5400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decel="5400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ppt_x"/>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decel="5400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ppt_x"/>
                                          </p:val>
                                        </p:tav>
                                        <p:tav tm="100000">
                                          <p:val>
                                            <p:strVal val="#ppt_x"/>
                                          </p:val>
                                        </p:tav>
                                      </p:tavLst>
                                    </p:anim>
                                    <p:anim calcmode="lin" valueType="num">
                                      <p:cBhvr additive="base">
                                        <p:cTn id="23"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D1FC6B-0A24-453D-8975-6D0BEBE5BD14}"/>
              </a:ext>
            </a:extLst>
          </p:cNvPr>
          <p:cNvSpPr/>
          <p:nvPr/>
        </p:nvSpPr>
        <p:spPr>
          <a:xfrm>
            <a:off x="0" y="649564"/>
            <a:ext cx="12192000" cy="885611"/>
          </a:xfrm>
          <a:prstGeom prst="rect">
            <a:avLst/>
          </a:prstGeom>
          <a:solidFill>
            <a:srgbClr val="629DD1">
              <a:lumMod val="75000"/>
            </a:srgbClr>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4" name="Rectangle 3">
            <a:extLst>
              <a:ext uri="{FF2B5EF4-FFF2-40B4-BE49-F238E27FC236}">
                <a16:creationId xmlns:a16="http://schemas.microsoft.com/office/drawing/2014/main" id="{DA93FDDA-5817-4871-8B43-9A7ADD808B7D}"/>
              </a:ext>
            </a:extLst>
          </p:cNvPr>
          <p:cNvSpPr/>
          <p:nvPr/>
        </p:nvSpPr>
        <p:spPr>
          <a:xfrm>
            <a:off x="0" y="1871129"/>
            <a:ext cx="12192000" cy="4012682"/>
          </a:xfrm>
          <a:prstGeom prst="rect">
            <a:avLst/>
          </a:prstGeom>
          <a:solidFill>
            <a:schemeClr val="bg1"/>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2893BB6A-5235-40A9-B9FD-4DB5696FA7A5}"/>
              </a:ext>
            </a:extLst>
          </p:cNvPr>
          <p:cNvSpPr>
            <a:spLocks noGrp="1"/>
          </p:cNvSpPr>
          <p:nvPr>
            <p:ph type="title"/>
          </p:nvPr>
        </p:nvSpPr>
        <p:spPr>
          <a:xfrm>
            <a:off x="232012" y="1049240"/>
            <a:ext cx="11959988" cy="697674"/>
          </a:xfrm>
        </p:spPr>
        <p:txBody>
          <a:bodyPr>
            <a:normAutofit fontScale="90000"/>
          </a:bodyPr>
          <a:lstStyle/>
          <a:p>
            <a:r>
              <a:rPr lang="en-US" b="1" dirty="0">
                <a:solidFill>
                  <a:schemeClr val="bg1"/>
                </a:solidFill>
                <a:latin typeface="Cambria" panose="02040503050406030204" pitchFamily="18" charset="0"/>
              </a:rPr>
              <a:t>Strategies/Action Steps- Secondary Goal</a:t>
            </a:r>
            <a:br>
              <a:rPr lang="en-US" dirty="0">
                <a:effectLst/>
              </a:rPr>
            </a:br>
            <a:endParaRPr lang="en-US" dirty="0"/>
          </a:p>
        </p:txBody>
      </p:sp>
      <p:sp>
        <p:nvSpPr>
          <p:cNvPr id="3" name="Content Placeholder 2">
            <a:extLst>
              <a:ext uri="{FF2B5EF4-FFF2-40B4-BE49-F238E27FC236}">
                <a16:creationId xmlns:a16="http://schemas.microsoft.com/office/drawing/2014/main" id="{F5123DA9-8CBD-48C4-BCE4-536714BF6400}"/>
              </a:ext>
            </a:extLst>
          </p:cNvPr>
          <p:cNvSpPr>
            <a:spLocks noGrp="1"/>
          </p:cNvSpPr>
          <p:nvPr>
            <p:ph idx="1"/>
          </p:nvPr>
        </p:nvSpPr>
        <p:spPr>
          <a:xfrm>
            <a:off x="566083" y="2579428"/>
            <a:ext cx="10515600" cy="2067523"/>
          </a:xfrm>
        </p:spPr>
        <p:txBody>
          <a:bodyPr/>
          <a:lstStyle/>
          <a:p>
            <a:pPr marL="736600" indent="-504825">
              <a:buClr>
                <a:srgbClr val="FF0000"/>
              </a:buClr>
              <a:buFont typeface="Wingdings" panose="05000000000000000000" pitchFamily="2" charset="2"/>
              <a:buChar char="v"/>
            </a:pPr>
            <a:r>
              <a:rPr lang="en-US" sz="2200" dirty="0">
                <a:latin typeface="Cambria" panose="02040503050406030204" pitchFamily="18" charset="0"/>
              </a:rPr>
              <a:t>Creation of Peer to Peer student counselors at both the high school and middle level. 6-12 This will require manageable dollars for the cost of on-going training through the Anti-Defamation League. High School Peer to Peer will be trained to turn-key training to other student leaders as well as to middle school student leaders.</a:t>
            </a:r>
          </a:p>
          <a:p>
            <a:endParaRPr lang="en-US" dirty="0"/>
          </a:p>
          <a:p>
            <a:endParaRPr lang="en-US" dirty="0"/>
          </a:p>
        </p:txBody>
      </p:sp>
      <p:sp>
        <p:nvSpPr>
          <p:cNvPr id="6" name="Freeform 8">
            <a:extLst>
              <a:ext uri="{FF2B5EF4-FFF2-40B4-BE49-F238E27FC236}">
                <a16:creationId xmlns:a16="http://schemas.microsoft.com/office/drawing/2014/main" id="{CC33BE47-D487-47F6-B128-FB20553FC1B2}"/>
              </a:ext>
            </a:extLst>
          </p:cNvPr>
          <p:cNvSpPr/>
          <p:nvPr/>
        </p:nvSpPr>
        <p:spPr>
          <a:xfrm>
            <a:off x="5022377"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7" name="Freeform 8">
            <a:extLst>
              <a:ext uri="{FF2B5EF4-FFF2-40B4-BE49-F238E27FC236}">
                <a16:creationId xmlns:a16="http://schemas.microsoft.com/office/drawing/2014/main" id="{D48EA006-C6C0-4DF7-8313-AA666CEC0BF7}"/>
              </a:ext>
            </a:extLst>
          </p:cNvPr>
          <p:cNvSpPr/>
          <p:nvPr/>
        </p:nvSpPr>
        <p:spPr>
          <a:xfrm>
            <a:off x="9173571"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8" name="Freeform 8">
            <a:extLst>
              <a:ext uri="{FF2B5EF4-FFF2-40B4-BE49-F238E27FC236}">
                <a16:creationId xmlns:a16="http://schemas.microsoft.com/office/drawing/2014/main" id="{6FAE52E9-0084-49A6-B0F0-B984DEB3BA91}"/>
              </a:ext>
            </a:extLst>
          </p:cNvPr>
          <p:cNvSpPr/>
          <p:nvPr/>
        </p:nvSpPr>
        <p:spPr>
          <a:xfrm>
            <a:off x="1473490" y="6437318"/>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Tree>
    <p:extLst>
      <p:ext uri="{BB962C8B-B14F-4D97-AF65-F5344CB8AC3E}">
        <p14:creationId xmlns:p14="http://schemas.microsoft.com/office/powerpoint/2010/main" val="415607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250"/>
                                        <p:tgtEl>
                                          <p:spTgt spid="5"/>
                                        </p:tgtEl>
                                      </p:cBhvr>
                                    </p:animEffect>
                                  </p:childTnLst>
                                </p:cTn>
                              </p:par>
                            </p:childTnLst>
                          </p:cTn>
                        </p:par>
                        <p:par>
                          <p:cTn id="11" fill="hold">
                            <p:stCondLst>
                              <p:cond delay="1750"/>
                            </p:stCondLst>
                            <p:childTnLst>
                              <p:par>
                                <p:cTn id="12" presetID="2" presetClass="entr" presetSubtype="4" decel="5400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decel="5400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ppt_x"/>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decel="5400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ppt_x"/>
                                          </p:val>
                                        </p:tav>
                                        <p:tav tm="100000">
                                          <p:val>
                                            <p:strVal val="#ppt_x"/>
                                          </p:val>
                                        </p:tav>
                                      </p:tavLst>
                                    </p:anim>
                                    <p:anim calcmode="lin" valueType="num">
                                      <p:cBhvr additive="base">
                                        <p:cTn id="23"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D1FC6B-0A24-453D-8975-6D0BEBE5BD14}"/>
              </a:ext>
            </a:extLst>
          </p:cNvPr>
          <p:cNvSpPr/>
          <p:nvPr/>
        </p:nvSpPr>
        <p:spPr>
          <a:xfrm>
            <a:off x="0" y="649564"/>
            <a:ext cx="12192000" cy="885611"/>
          </a:xfrm>
          <a:prstGeom prst="rect">
            <a:avLst/>
          </a:prstGeom>
          <a:solidFill>
            <a:srgbClr val="629DD1">
              <a:lumMod val="75000"/>
            </a:srgbClr>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4" name="Rectangle 3">
            <a:extLst>
              <a:ext uri="{FF2B5EF4-FFF2-40B4-BE49-F238E27FC236}">
                <a16:creationId xmlns:a16="http://schemas.microsoft.com/office/drawing/2014/main" id="{DA93FDDA-5817-4871-8B43-9A7ADD808B7D}"/>
              </a:ext>
            </a:extLst>
          </p:cNvPr>
          <p:cNvSpPr/>
          <p:nvPr/>
        </p:nvSpPr>
        <p:spPr>
          <a:xfrm>
            <a:off x="0" y="1871129"/>
            <a:ext cx="12192000" cy="4012682"/>
          </a:xfrm>
          <a:prstGeom prst="rect">
            <a:avLst/>
          </a:prstGeom>
          <a:solidFill>
            <a:schemeClr val="bg1"/>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2893BB6A-5235-40A9-B9FD-4DB5696FA7A5}"/>
              </a:ext>
            </a:extLst>
          </p:cNvPr>
          <p:cNvSpPr>
            <a:spLocks noGrp="1"/>
          </p:cNvSpPr>
          <p:nvPr>
            <p:ph type="title"/>
          </p:nvPr>
        </p:nvSpPr>
        <p:spPr>
          <a:xfrm>
            <a:off x="232012" y="1049240"/>
            <a:ext cx="11959988" cy="697674"/>
          </a:xfrm>
        </p:spPr>
        <p:txBody>
          <a:bodyPr>
            <a:normAutofit fontScale="90000"/>
          </a:bodyPr>
          <a:lstStyle/>
          <a:p>
            <a:r>
              <a:rPr lang="en-US" b="1" dirty="0">
                <a:solidFill>
                  <a:schemeClr val="bg1"/>
                </a:solidFill>
                <a:latin typeface="Cambria" panose="02040503050406030204" pitchFamily="18" charset="0"/>
              </a:rPr>
              <a:t>Strategies/Action Steps- Secondary Goal</a:t>
            </a:r>
            <a:br>
              <a:rPr lang="en-US" dirty="0">
                <a:effectLst/>
              </a:rPr>
            </a:br>
            <a:endParaRPr lang="en-US" dirty="0"/>
          </a:p>
        </p:txBody>
      </p:sp>
      <p:sp>
        <p:nvSpPr>
          <p:cNvPr id="3" name="Content Placeholder 2">
            <a:extLst>
              <a:ext uri="{FF2B5EF4-FFF2-40B4-BE49-F238E27FC236}">
                <a16:creationId xmlns:a16="http://schemas.microsoft.com/office/drawing/2014/main" id="{F5123DA9-8CBD-48C4-BCE4-536714BF6400}"/>
              </a:ext>
            </a:extLst>
          </p:cNvPr>
          <p:cNvSpPr>
            <a:spLocks noGrp="1"/>
          </p:cNvSpPr>
          <p:nvPr>
            <p:ph idx="1"/>
          </p:nvPr>
        </p:nvSpPr>
        <p:spPr>
          <a:xfrm>
            <a:off x="566083" y="2295985"/>
            <a:ext cx="10515600" cy="2906972"/>
          </a:xfrm>
        </p:spPr>
        <p:txBody>
          <a:bodyPr/>
          <a:lstStyle/>
          <a:p>
            <a:pPr marL="736600" indent="-504825">
              <a:buClr>
                <a:srgbClr val="FF0000"/>
              </a:buClr>
              <a:buFont typeface="Wingdings" panose="05000000000000000000" pitchFamily="2" charset="2"/>
              <a:buChar char="v"/>
            </a:pPr>
            <a:r>
              <a:rPr lang="en-US" sz="2200" dirty="0">
                <a:latin typeface="Cambria" panose="02040503050406030204" pitchFamily="18" charset="0"/>
              </a:rPr>
              <a:t>On-going Equity and Cultural Proficiency Training for all members of the Equity Leadership Team as well as all School Administrators. K-12 Currently, we are engaged in a series of trainings by noted author Franklin Campbell Jones, “The Culturally Proficient School” Cost associated with the fee for training.</a:t>
            </a:r>
          </a:p>
          <a:p>
            <a:pPr marL="736600" indent="-504825">
              <a:buClr>
                <a:srgbClr val="FF0000"/>
              </a:buClr>
              <a:buFont typeface="Wingdings" panose="05000000000000000000" pitchFamily="2" charset="2"/>
              <a:buChar char="v"/>
            </a:pPr>
            <a:r>
              <a:rPr lang="en-US" sz="2200" dirty="0">
                <a:latin typeface="Cambria" panose="02040503050406030204" pitchFamily="18" charset="0"/>
              </a:rPr>
              <a:t>“Equity Literacy” Ongoing training for all staff on how to make student access to resources more equitable, but also to remove the barriers so all children and young people can succeed, regardless of their personal challenges, in a school climate that fosters inclusion and celebrates diversity. K-12</a:t>
            </a:r>
          </a:p>
          <a:p>
            <a:endParaRPr lang="en-US" dirty="0"/>
          </a:p>
          <a:p>
            <a:endParaRPr lang="en-US" dirty="0"/>
          </a:p>
        </p:txBody>
      </p:sp>
      <p:sp>
        <p:nvSpPr>
          <p:cNvPr id="6" name="Freeform 8">
            <a:extLst>
              <a:ext uri="{FF2B5EF4-FFF2-40B4-BE49-F238E27FC236}">
                <a16:creationId xmlns:a16="http://schemas.microsoft.com/office/drawing/2014/main" id="{CC33BE47-D487-47F6-B128-FB20553FC1B2}"/>
              </a:ext>
            </a:extLst>
          </p:cNvPr>
          <p:cNvSpPr/>
          <p:nvPr/>
        </p:nvSpPr>
        <p:spPr>
          <a:xfrm>
            <a:off x="5022377"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7" name="Freeform 8">
            <a:extLst>
              <a:ext uri="{FF2B5EF4-FFF2-40B4-BE49-F238E27FC236}">
                <a16:creationId xmlns:a16="http://schemas.microsoft.com/office/drawing/2014/main" id="{D48EA006-C6C0-4DF7-8313-AA666CEC0BF7}"/>
              </a:ext>
            </a:extLst>
          </p:cNvPr>
          <p:cNvSpPr/>
          <p:nvPr/>
        </p:nvSpPr>
        <p:spPr>
          <a:xfrm>
            <a:off x="9173571"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8" name="Freeform 8">
            <a:extLst>
              <a:ext uri="{FF2B5EF4-FFF2-40B4-BE49-F238E27FC236}">
                <a16:creationId xmlns:a16="http://schemas.microsoft.com/office/drawing/2014/main" id="{6FAE52E9-0084-49A6-B0F0-B984DEB3BA91}"/>
              </a:ext>
            </a:extLst>
          </p:cNvPr>
          <p:cNvSpPr/>
          <p:nvPr/>
        </p:nvSpPr>
        <p:spPr>
          <a:xfrm>
            <a:off x="1473490" y="6437318"/>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Tree>
    <p:extLst>
      <p:ext uri="{BB962C8B-B14F-4D97-AF65-F5344CB8AC3E}">
        <p14:creationId xmlns:p14="http://schemas.microsoft.com/office/powerpoint/2010/main" val="185387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250"/>
                                        <p:tgtEl>
                                          <p:spTgt spid="5"/>
                                        </p:tgtEl>
                                      </p:cBhvr>
                                    </p:animEffect>
                                  </p:childTnLst>
                                </p:cTn>
                              </p:par>
                            </p:childTnLst>
                          </p:cTn>
                        </p:par>
                        <p:par>
                          <p:cTn id="11" fill="hold">
                            <p:stCondLst>
                              <p:cond delay="1750"/>
                            </p:stCondLst>
                            <p:childTnLst>
                              <p:par>
                                <p:cTn id="12" presetID="2" presetClass="entr" presetSubtype="4" decel="5400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decel="5400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ppt_x"/>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decel="5400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ppt_x"/>
                                          </p:val>
                                        </p:tav>
                                        <p:tav tm="100000">
                                          <p:val>
                                            <p:strVal val="#ppt_x"/>
                                          </p:val>
                                        </p:tav>
                                      </p:tavLst>
                                    </p:anim>
                                    <p:anim calcmode="lin" valueType="num">
                                      <p:cBhvr additive="base">
                                        <p:cTn id="23"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E77BE4-4FDF-4449-9924-E65A05E042AF}"/>
              </a:ext>
            </a:extLst>
          </p:cNvPr>
          <p:cNvSpPr/>
          <p:nvPr/>
        </p:nvSpPr>
        <p:spPr>
          <a:xfrm>
            <a:off x="0" y="1543691"/>
            <a:ext cx="12192000" cy="401268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6" name="TextBox 15">
            <a:extLst>
              <a:ext uri="{FF2B5EF4-FFF2-40B4-BE49-F238E27FC236}">
                <a16:creationId xmlns:a16="http://schemas.microsoft.com/office/drawing/2014/main" id="{AFAD095D-E8CD-4089-9B73-BDA0DBC0AA3D}"/>
              </a:ext>
            </a:extLst>
          </p:cNvPr>
          <p:cNvSpPr txBox="1"/>
          <p:nvPr/>
        </p:nvSpPr>
        <p:spPr>
          <a:xfrm>
            <a:off x="-1248910" y="1943674"/>
            <a:ext cx="7215376" cy="2838041"/>
          </a:xfrm>
          <a:prstGeom prst="rect">
            <a:avLst/>
          </a:prstGeom>
          <a:noFill/>
          <a:ln>
            <a:noFill/>
          </a:ln>
        </p:spPr>
        <p:txBody>
          <a:bodyPr wrap="square" lIns="0" tIns="0" rIns="0" bIns="0" rtlCol="0" anchor="ctr" anchorCtr="0">
            <a:noAutofit/>
          </a:bodyPr>
          <a:lstStyle/>
          <a:p>
            <a:pPr algn="ctr" defTabSz="457200"/>
            <a:r>
              <a:rPr lang="en-US" sz="2800" b="1" dirty="0">
                <a:solidFill>
                  <a:prstClr val="white"/>
                </a:solidFill>
                <a:latin typeface="Cambria" panose="02040503050406030204" pitchFamily="18" charset="0"/>
                <a:ea typeface="Source Sans Pro ExtraLight" charset="0"/>
                <a:cs typeface="Source Sans Pro ExtraLight" charset="0"/>
              </a:rPr>
              <a:t>Implications for </a:t>
            </a:r>
          </a:p>
          <a:p>
            <a:pPr algn="ctr" defTabSz="457200"/>
            <a:r>
              <a:rPr lang="en-US" sz="2800" b="1" dirty="0">
                <a:solidFill>
                  <a:prstClr val="white"/>
                </a:solidFill>
                <a:latin typeface="Cambria" panose="02040503050406030204" pitchFamily="18" charset="0"/>
                <a:ea typeface="Source Sans Pro ExtraLight" charset="0"/>
                <a:cs typeface="Source Sans Pro ExtraLight" charset="0"/>
              </a:rPr>
              <a:t>Professional Development</a:t>
            </a:r>
            <a:endParaRPr lang="en-US" sz="2800" b="1" dirty="0">
              <a:solidFill>
                <a:prstClr val="white"/>
              </a:solidFill>
              <a:latin typeface="Cambria" panose="02040503050406030204" pitchFamily="18" charset="0"/>
              <a:ea typeface="Calibri" charset="0"/>
              <a:cs typeface="Calibri" charset="0"/>
            </a:endParaRPr>
          </a:p>
        </p:txBody>
      </p:sp>
      <p:sp>
        <p:nvSpPr>
          <p:cNvPr id="14" name="Chevron 3">
            <a:extLst>
              <a:ext uri="{FF2B5EF4-FFF2-40B4-BE49-F238E27FC236}">
                <a16:creationId xmlns:a16="http://schemas.microsoft.com/office/drawing/2014/main" id="{438DB4F6-6F9F-46EE-9E20-E4508EAF64E2}"/>
              </a:ext>
            </a:extLst>
          </p:cNvPr>
          <p:cNvSpPr/>
          <p:nvPr/>
        </p:nvSpPr>
        <p:spPr>
          <a:xfrm>
            <a:off x="3138251" y="798397"/>
            <a:ext cx="2323302" cy="5208105"/>
          </a:xfrm>
          <a:prstGeom prst="chevron">
            <a:avLst>
              <a:gd name="adj" fmla="val 8401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dirty="0">
              <a:solidFill>
                <a:prstClr val="black"/>
              </a:solidFill>
              <a:latin typeface="Tw Cen MT" panose="020B0602020104020603"/>
            </a:endParaRPr>
          </a:p>
        </p:txBody>
      </p:sp>
      <p:pic>
        <p:nvPicPr>
          <p:cNvPr id="15" name="Picture 14">
            <a:extLst>
              <a:ext uri="{FF2B5EF4-FFF2-40B4-BE49-F238E27FC236}">
                <a16:creationId xmlns:a16="http://schemas.microsoft.com/office/drawing/2014/main" id="{5C583128-6C10-495B-BE5D-EB218837F9A6}"/>
              </a:ext>
            </a:extLst>
          </p:cNvPr>
          <p:cNvPicPr>
            <a:picLocks noChangeAspect="1"/>
          </p:cNvPicPr>
          <p:nvPr/>
        </p:nvPicPr>
        <p:blipFill>
          <a:blip r:embed="rId3"/>
          <a:stretch>
            <a:fillRect/>
          </a:stretch>
        </p:blipFill>
        <p:spPr>
          <a:xfrm>
            <a:off x="2721468" y="-26550"/>
            <a:ext cx="2859800" cy="6858000"/>
          </a:xfrm>
          <a:prstGeom prst="rect">
            <a:avLst/>
          </a:prstGeom>
        </p:spPr>
      </p:pic>
      <p:sp>
        <p:nvSpPr>
          <p:cNvPr id="2" name="TextBox 1">
            <a:extLst>
              <a:ext uri="{FF2B5EF4-FFF2-40B4-BE49-F238E27FC236}">
                <a16:creationId xmlns:a16="http://schemas.microsoft.com/office/drawing/2014/main" id="{C5B7140C-4AF1-405D-88BD-F4547C265985}"/>
              </a:ext>
            </a:extLst>
          </p:cNvPr>
          <p:cNvSpPr txBox="1"/>
          <p:nvPr/>
        </p:nvSpPr>
        <p:spPr>
          <a:xfrm>
            <a:off x="5581268" y="1888038"/>
            <a:ext cx="6251341" cy="3693319"/>
          </a:xfrm>
          <a:prstGeom prst="rect">
            <a:avLst/>
          </a:prstGeom>
          <a:noFill/>
        </p:spPr>
        <p:txBody>
          <a:bodyPr wrap="square" rtlCol="0">
            <a:spAutoFit/>
          </a:bodyPr>
          <a:lstStyle/>
          <a:p>
            <a:r>
              <a:rPr lang="en-US" sz="2400" dirty="0">
                <a:solidFill>
                  <a:schemeClr val="bg1"/>
                </a:solidFill>
                <a:latin typeface="Cambria" panose="02040503050406030204" pitchFamily="18" charset="0"/>
              </a:rPr>
              <a:t>Focus professional development and professional development dollars on creating a culture that will allow WTPS students to assimilate and compete globally.  </a:t>
            </a:r>
          </a:p>
          <a:p>
            <a:endParaRPr lang="en-US" sz="2400" dirty="0">
              <a:solidFill>
                <a:schemeClr val="bg1"/>
              </a:solidFill>
              <a:latin typeface="Cambria" panose="02040503050406030204" pitchFamily="18" charset="0"/>
            </a:endParaRPr>
          </a:p>
          <a:p>
            <a:r>
              <a:rPr lang="en-US" sz="2400" dirty="0">
                <a:solidFill>
                  <a:schemeClr val="bg1"/>
                </a:solidFill>
                <a:latin typeface="Cambria" panose="02040503050406030204" pitchFamily="18" charset="0"/>
              </a:rPr>
              <a:t>This may require that professional development dollars be reallocated (not increased) based on the community engagement priority</a:t>
            </a:r>
            <a:r>
              <a:rPr lang="en-US" dirty="0"/>
              <a:t>.</a:t>
            </a:r>
          </a:p>
          <a:p>
            <a:endParaRPr lang="en-US" dirty="0"/>
          </a:p>
        </p:txBody>
      </p:sp>
    </p:spTree>
    <p:extLst>
      <p:ext uri="{BB962C8B-B14F-4D97-AF65-F5344CB8AC3E}">
        <p14:creationId xmlns:p14="http://schemas.microsoft.com/office/powerpoint/2010/main" val="168725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 presetClass="entr" presetSubtype="8" decel="50000" fill="hold" nodeType="withEffect">
                                  <p:stCondLst>
                                    <p:cond delay="10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1250" fill="hold"/>
                                        <p:tgtEl>
                                          <p:spTgt spid="15"/>
                                        </p:tgtEl>
                                        <p:attrNameLst>
                                          <p:attrName>ppt_x</p:attrName>
                                        </p:attrNameLst>
                                      </p:cBhvr>
                                      <p:tavLst>
                                        <p:tav tm="0">
                                          <p:val>
                                            <p:strVal val="0-#ppt_w/2"/>
                                          </p:val>
                                        </p:tav>
                                        <p:tav tm="100000">
                                          <p:val>
                                            <p:strVal val="#ppt_x"/>
                                          </p:val>
                                        </p:tav>
                                      </p:tavLst>
                                    </p:anim>
                                    <p:anim calcmode="lin" valueType="num">
                                      <p:cBhvr additive="base">
                                        <p:cTn id="11" dur="1250" fill="hold"/>
                                        <p:tgtEl>
                                          <p:spTgt spid="15"/>
                                        </p:tgtEl>
                                        <p:attrNameLst>
                                          <p:attrName>ppt_y</p:attrName>
                                        </p:attrNameLst>
                                      </p:cBhvr>
                                      <p:tavLst>
                                        <p:tav tm="0">
                                          <p:val>
                                            <p:strVal val="#ppt_y"/>
                                          </p:val>
                                        </p:tav>
                                        <p:tav tm="100000">
                                          <p:val>
                                            <p:strVal val="#ppt_y"/>
                                          </p:val>
                                        </p:tav>
                                      </p:tavLst>
                                    </p:anim>
                                  </p:childTnLst>
                                </p:cTn>
                              </p:par>
                              <p:par>
                                <p:cTn id="12" presetID="2" presetClass="entr" presetSubtype="8" decel="45000"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1250" fill="hold"/>
                                        <p:tgtEl>
                                          <p:spTgt spid="14"/>
                                        </p:tgtEl>
                                        <p:attrNameLst>
                                          <p:attrName>ppt_x</p:attrName>
                                        </p:attrNameLst>
                                      </p:cBhvr>
                                      <p:tavLst>
                                        <p:tav tm="0">
                                          <p:val>
                                            <p:strVal val="0-#ppt_w/2"/>
                                          </p:val>
                                        </p:tav>
                                        <p:tav tm="100000">
                                          <p:val>
                                            <p:strVal val="#ppt_x"/>
                                          </p:val>
                                        </p:tav>
                                      </p:tavLst>
                                    </p:anim>
                                    <p:anim calcmode="lin" valueType="num">
                                      <p:cBhvr additive="base">
                                        <p:cTn id="15" dur="1250" fill="hold"/>
                                        <p:tgtEl>
                                          <p:spTgt spid="14"/>
                                        </p:tgtEl>
                                        <p:attrNameLst>
                                          <p:attrName>ppt_y</p:attrName>
                                        </p:attrNameLst>
                                      </p:cBhvr>
                                      <p:tavLst>
                                        <p:tav tm="0">
                                          <p:val>
                                            <p:strVal val="#ppt_y"/>
                                          </p:val>
                                        </p:tav>
                                        <p:tav tm="100000">
                                          <p:val>
                                            <p:strVal val="#ppt_y"/>
                                          </p:val>
                                        </p:tav>
                                      </p:tavLst>
                                    </p:anim>
                                  </p:childTnLst>
                                </p:cTn>
                              </p:par>
                              <p:par>
                                <p:cTn id="16" presetID="22" presetClass="entr" presetSubtype="8" fill="hold" grpId="0" nodeType="withEffect">
                                  <p:stCondLst>
                                    <p:cond delay="50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E77BE4-4FDF-4449-9924-E65A05E042AF}"/>
              </a:ext>
            </a:extLst>
          </p:cNvPr>
          <p:cNvSpPr/>
          <p:nvPr/>
        </p:nvSpPr>
        <p:spPr>
          <a:xfrm>
            <a:off x="0" y="1543691"/>
            <a:ext cx="12192000" cy="401268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6" name="TextBox 15">
            <a:extLst>
              <a:ext uri="{FF2B5EF4-FFF2-40B4-BE49-F238E27FC236}">
                <a16:creationId xmlns:a16="http://schemas.microsoft.com/office/drawing/2014/main" id="{AFAD095D-E8CD-4089-9B73-BDA0DBC0AA3D}"/>
              </a:ext>
            </a:extLst>
          </p:cNvPr>
          <p:cNvSpPr txBox="1"/>
          <p:nvPr/>
        </p:nvSpPr>
        <p:spPr>
          <a:xfrm>
            <a:off x="-1248910" y="1943674"/>
            <a:ext cx="7215376" cy="2838041"/>
          </a:xfrm>
          <a:prstGeom prst="rect">
            <a:avLst/>
          </a:prstGeom>
          <a:noFill/>
          <a:ln>
            <a:noFill/>
          </a:ln>
        </p:spPr>
        <p:txBody>
          <a:bodyPr wrap="square" lIns="0" tIns="0" rIns="0" bIns="0" rtlCol="0" anchor="ctr" anchorCtr="0">
            <a:noAutofit/>
          </a:bodyPr>
          <a:lstStyle/>
          <a:p>
            <a:pPr algn="ctr" defTabSz="457200"/>
            <a:r>
              <a:rPr lang="en-US" sz="2800" b="1" dirty="0">
                <a:solidFill>
                  <a:prstClr val="white"/>
                </a:solidFill>
                <a:latin typeface="Cambria" panose="02040503050406030204" pitchFamily="18" charset="0"/>
                <a:ea typeface="Source Sans Pro ExtraLight" charset="0"/>
                <a:cs typeface="Source Sans Pro ExtraLight" charset="0"/>
              </a:rPr>
              <a:t>Implications for </a:t>
            </a:r>
          </a:p>
          <a:p>
            <a:pPr algn="ctr" defTabSz="457200"/>
            <a:r>
              <a:rPr lang="en-US" sz="2800" b="1" dirty="0">
                <a:solidFill>
                  <a:prstClr val="white"/>
                </a:solidFill>
                <a:latin typeface="Cambria" panose="02040503050406030204" pitchFamily="18" charset="0"/>
                <a:ea typeface="Calibri" charset="0"/>
                <a:cs typeface="Calibri" charset="0"/>
              </a:rPr>
              <a:t>Stakeholders</a:t>
            </a:r>
          </a:p>
        </p:txBody>
      </p:sp>
      <p:sp>
        <p:nvSpPr>
          <p:cNvPr id="14" name="Chevron 3">
            <a:extLst>
              <a:ext uri="{FF2B5EF4-FFF2-40B4-BE49-F238E27FC236}">
                <a16:creationId xmlns:a16="http://schemas.microsoft.com/office/drawing/2014/main" id="{438DB4F6-6F9F-46EE-9E20-E4508EAF64E2}"/>
              </a:ext>
            </a:extLst>
          </p:cNvPr>
          <p:cNvSpPr/>
          <p:nvPr/>
        </p:nvSpPr>
        <p:spPr>
          <a:xfrm>
            <a:off x="3138251" y="798397"/>
            <a:ext cx="2323302" cy="5208105"/>
          </a:xfrm>
          <a:prstGeom prst="chevron">
            <a:avLst>
              <a:gd name="adj" fmla="val 8401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dirty="0">
              <a:solidFill>
                <a:prstClr val="black"/>
              </a:solidFill>
              <a:latin typeface="Tw Cen MT" panose="020B0602020104020603"/>
            </a:endParaRPr>
          </a:p>
        </p:txBody>
      </p:sp>
      <p:pic>
        <p:nvPicPr>
          <p:cNvPr id="15" name="Picture 14">
            <a:extLst>
              <a:ext uri="{FF2B5EF4-FFF2-40B4-BE49-F238E27FC236}">
                <a16:creationId xmlns:a16="http://schemas.microsoft.com/office/drawing/2014/main" id="{5C583128-6C10-495B-BE5D-EB218837F9A6}"/>
              </a:ext>
            </a:extLst>
          </p:cNvPr>
          <p:cNvPicPr>
            <a:picLocks noChangeAspect="1"/>
          </p:cNvPicPr>
          <p:nvPr/>
        </p:nvPicPr>
        <p:blipFill>
          <a:blip r:embed="rId3"/>
          <a:stretch>
            <a:fillRect/>
          </a:stretch>
        </p:blipFill>
        <p:spPr>
          <a:xfrm>
            <a:off x="2721468" y="-26550"/>
            <a:ext cx="2859800" cy="6858000"/>
          </a:xfrm>
          <a:prstGeom prst="rect">
            <a:avLst/>
          </a:prstGeom>
        </p:spPr>
      </p:pic>
      <p:sp>
        <p:nvSpPr>
          <p:cNvPr id="2" name="TextBox 1">
            <a:extLst>
              <a:ext uri="{FF2B5EF4-FFF2-40B4-BE49-F238E27FC236}">
                <a16:creationId xmlns:a16="http://schemas.microsoft.com/office/drawing/2014/main" id="{C5B7140C-4AF1-405D-88BD-F4547C265985}"/>
              </a:ext>
            </a:extLst>
          </p:cNvPr>
          <p:cNvSpPr txBox="1"/>
          <p:nvPr/>
        </p:nvSpPr>
        <p:spPr>
          <a:xfrm>
            <a:off x="5581268" y="1888038"/>
            <a:ext cx="6251341" cy="3693319"/>
          </a:xfrm>
          <a:prstGeom prst="rect">
            <a:avLst/>
          </a:prstGeom>
          <a:noFill/>
        </p:spPr>
        <p:txBody>
          <a:bodyPr wrap="square" rtlCol="0">
            <a:spAutoFit/>
          </a:bodyPr>
          <a:lstStyle/>
          <a:p>
            <a:r>
              <a:rPr lang="en-US" sz="2400" dirty="0">
                <a:solidFill>
                  <a:schemeClr val="bg1"/>
                </a:solidFill>
                <a:latin typeface="Cambria" panose="02040503050406030204" pitchFamily="18" charset="0"/>
              </a:rPr>
              <a:t>Developing digitally responsible citizens will enhance WTPS reputation as a desirable and accepting community both to live in and to interact with.   Partnership with regional enterprises such as hospitals, engineering firms, colleges and universities will enhance WTPS' position of influence and prepare students for a seamless transition into a more successful college and/or career experience.</a:t>
            </a:r>
          </a:p>
          <a:p>
            <a:endParaRPr lang="en-US" dirty="0"/>
          </a:p>
        </p:txBody>
      </p:sp>
    </p:spTree>
    <p:extLst>
      <p:ext uri="{BB962C8B-B14F-4D97-AF65-F5344CB8AC3E}">
        <p14:creationId xmlns:p14="http://schemas.microsoft.com/office/powerpoint/2010/main" val="223943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 presetClass="entr" presetSubtype="8" decel="50000" fill="hold" nodeType="withEffect">
                                  <p:stCondLst>
                                    <p:cond delay="10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1250" fill="hold"/>
                                        <p:tgtEl>
                                          <p:spTgt spid="15"/>
                                        </p:tgtEl>
                                        <p:attrNameLst>
                                          <p:attrName>ppt_x</p:attrName>
                                        </p:attrNameLst>
                                      </p:cBhvr>
                                      <p:tavLst>
                                        <p:tav tm="0">
                                          <p:val>
                                            <p:strVal val="0-#ppt_w/2"/>
                                          </p:val>
                                        </p:tav>
                                        <p:tav tm="100000">
                                          <p:val>
                                            <p:strVal val="#ppt_x"/>
                                          </p:val>
                                        </p:tav>
                                      </p:tavLst>
                                    </p:anim>
                                    <p:anim calcmode="lin" valueType="num">
                                      <p:cBhvr additive="base">
                                        <p:cTn id="11" dur="1250" fill="hold"/>
                                        <p:tgtEl>
                                          <p:spTgt spid="15"/>
                                        </p:tgtEl>
                                        <p:attrNameLst>
                                          <p:attrName>ppt_y</p:attrName>
                                        </p:attrNameLst>
                                      </p:cBhvr>
                                      <p:tavLst>
                                        <p:tav tm="0">
                                          <p:val>
                                            <p:strVal val="#ppt_y"/>
                                          </p:val>
                                        </p:tav>
                                        <p:tav tm="100000">
                                          <p:val>
                                            <p:strVal val="#ppt_y"/>
                                          </p:val>
                                        </p:tav>
                                      </p:tavLst>
                                    </p:anim>
                                  </p:childTnLst>
                                </p:cTn>
                              </p:par>
                              <p:par>
                                <p:cTn id="12" presetID="2" presetClass="entr" presetSubtype="8" decel="45000"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1250" fill="hold"/>
                                        <p:tgtEl>
                                          <p:spTgt spid="14"/>
                                        </p:tgtEl>
                                        <p:attrNameLst>
                                          <p:attrName>ppt_x</p:attrName>
                                        </p:attrNameLst>
                                      </p:cBhvr>
                                      <p:tavLst>
                                        <p:tav tm="0">
                                          <p:val>
                                            <p:strVal val="0-#ppt_w/2"/>
                                          </p:val>
                                        </p:tav>
                                        <p:tav tm="100000">
                                          <p:val>
                                            <p:strVal val="#ppt_x"/>
                                          </p:val>
                                        </p:tav>
                                      </p:tavLst>
                                    </p:anim>
                                    <p:anim calcmode="lin" valueType="num">
                                      <p:cBhvr additive="base">
                                        <p:cTn id="15" dur="1250" fill="hold"/>
                                        <p:tgtEl>
                                          <p:spTgt spid="14"/>
                                        </p:tgtEl>
                                        <p:attrNameLst>
                                          <p:attrName>ppt_y</p:attrName>
                                        </p:attrNameLst>
                                      </p:cBhvr>
                                      <p:tavLst>
                                        <p:tav tm="0">
                                          <p:val>
                                            <p:strVal val="#ppt_y"/>
                                          </p:val>
                                        </p:tav>
                                        <p:tav tm="100000">
                                          <p:val>
                                            <p:strVal val="#ppt_y"/>
                                          </p:val>
                                        </p:tav>
                                      </p:tavLst>
                                    </p:anim>
                                  </p:childTnLst>
                                </p:cTn>
                              </p:par>
                              <p:par>
                                <p:cTn id="16" presetID="22" presetClass="entr" presetSubtype="8" fill="hold" grpId="0" nodeType="withEffect">
                                  <p:stCondLst>
                                    <p:cond delay="50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E77BE4-4FDF-4449-9924-E65A05E042AF}"/>
              </a:ext>
            </a:extLst>
          </p:cNvPr>
          <p:cNvSpPr/>
          <p:nvPr/>
        </p:nvSpPr>
        <p:spPr>
          <a:xfrm>
            <a:off x="0" y="0"/>
            <a:ext cx="435117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6" name="TextBox 15">
            <a:extLst>
              <a:ext uri="{FF2B5EF4-FFF2-40B4-BE49-F238E27FC236}">
                <a16:creationId xmlns:a16="http://schemas.microsoft.com/office/drawing/2014/main" id="{AFAD095D-E8CD-4089-9B73-BDA0DBC0AA3D}"/>
              </a:ext>
            </a:extLst>
          </p:cNvPr>
          <p:cNvSpPr txBox="1"/>
          <p:nvPr/>
        </p:nvSpPr>
        <p:spPr>
          <a:xfrm>
            <a:off x="199803" y="1888038"/>
            <a:ext cx="2634377" cy="2711329"/>
          </a:xfrm>
          <a:prstGeom prst="rect">
            <a:avLst/>
          </a:prstGeom>
          <a:noFill/>
          <a:ln>
            <a:noFill/>
          </a:ln>
        </p:spPr>
        <p:txBody>
          <a:bodyPr wrap="square" lIns="0" tIns="0" rIns="0" bIns="0" rtlCol="0" anchor="ctr" anchorCtr="0">
            <a:noAutofit/>
          </a:bodyPr>
          <a:lstStyle/>
          <a:p>
            <a:pPr algn="ctr" defTabSz="457200"/>
            <a:r>
              <a:rPr lang="en-US" sz="2800" b="1" dirty="0">
                <a:solidFill>
                  <a:prstClr val="white"/>
                </a:solidFill>
                <a:latin typeface="Cambria" panose="02040503050406030204" pitchFamily="18" charset="0"/>
                <a:ea typeface="Source Sans Pro ExtraLight" charset="0"/>
                <a:cs typeface="Source Sans Pro ExtraLight" charset="0"/>
              </a:rPr>
              <a:t>Assessment/</a:t>
            </a:r>
          </a:p>
          <a:p>
            <a:pPr algn="ctr" defTabSz="457200"/>
            <a:r>
              <a:rPr lang="en-US" sz="2800" b="1" dirty="0">
                <a:solidFill>
                  <a:prstClr val="white"/>
                </a:solidFill>
                <a:latin typeface="Cambria" panose="02040503050406030204" pitchFamily="18" charset="0"/>
                <a:ea typeface="Calibri" charset="0"/>
                <a:cs typeface="Calibri" charset="0"/>
              </a:rPr>
              <a:t>Accountability</a:t>
            </a:r>
          </a:p>
        </p:txBody>
      </p:sp>
      <p:sp>
        <p:nvSpPr>
          <p:cNvPr id="14" name="Chevron 3">
            <a:extLst>
              <a:ext uri="{FF2B5EF4-FFF2-40B4-BE49-F238E27FC236}">
                <a16:creationId xmlns:a16="http://schemas.microsoft.com/office/drawing/2014/main" id="{438DB4F6-6F9F-46EE-9E20-E4508EAF64E2}"/>
              </a:ext>
            </a:extLst>
          </p:cNvPr>
          <p:cNvSpPr/>
          <p:nvPr/>
        </p:nvSpPr>
        <p:spPr>
          <a:xfrm>
            <a:off x="1872332" y="754584"/>
            <a:ext cx="2323302" cy="5208105"/>
          </a:xfrm>
          <a:prstGeom prst="chevron">
            <a:avLst>
              <a:gd name="adj" fmla="val 8401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dirty="0">
              <a:solidFill>
                <a:prstClr val="black"/>
              </a:solidFill>
              <a:latin typeface="Tw Cen MT" panose="020B0602020104020603"/>
            </a:endParaRPr>
          </a:p>
        </p:txBody>
      </p:sp>
      <p:pic>
        <p:nvPicPr>
          <p:cNvPr id="15" name="Picture 14">
            <a:extLst>
              <a:ext uri="{FF2B5EF4-FFF2-40B4-BE49-F238E27FC236}">
                <a16:creationId xmlns:a16="http://schemas.microsoft.com/office/drawing/2014/main" id="{5C583128-6C10-495B-BE5D-EB218837F9A6}"/>
              </a:ext>
            </a:extLst>
          </p:cNvPr>
          <p:cNvPicPr>
            <a:picLocks noChangeAspect="1"/>
          </p:cNvPicPr>
          <p:nvPr/>
        </p:nvPicPr>
        <p:blipFill>
          <a:blip r:embed="rId3"/>
          <a:stretch>
            <a:fillRect/>
          </a:stretch>
        </p:blipFill>
        <p:spPr>
          <a:xfrm>
            <a:off x="1516991" y="-70363"/>
            <a:ext cx="2859800" cy="6858000"/>
          </a:xfrm>
          <a:prstGeom prst="rect">
            <a:avLst/>
          </a:prstGeom>
        </p:spPr>
      </p:pic>
      <p:sp>
        <p:nvSpPr>
          <p:cNvPr id="2" name="TextBox 1">
            <a:extLst>
              <a:ext uri="{FF2B5EF4-FFF2-40B4-BE49-F238E27FC236}">
                <a16:creationId xmlns:a16="http://schemas.microsoft.com/office/drawing/2014/main" id="{C5B7140C-4AF1-405D-88BD-F4547C265985}"/>
              </a:ext>
            </a:extLst>
          </p:cNvPr>
          <p:cNvSpPr txBox="1"/>
          <p:nvPr/>
        </p:nvSpPr>
        <p:spPr>
          <a:xfrm>
            <a:off x="4550973" y="289679"/>
            <a:ext cx="7506050" cy="6278642"/>
          </a:xfrm>
          <a:prstGeom prst="rect">
            <a:avLst/>
          </a:prstGeom>
          <a:solidFill>
            <a:schemeClr val="bg1"/>
          </a:solidFill>
        </p:spPr>
        <p:txBody>
          <a:bodyPr wrap="square" rtlCol="0">
            <a:spAutoFit/>
          </a:bodyPr>
          <a:lstStyle/>
          <a:p>
            <a:pPr marL="342900" indent="-342900">
              <a:buClr>
                <a:srgbClr val="FF0000"/>
              </a:buClr>
              <a:buFont typeface="Wingdings" panose="05000000000000000000" pitchFamily="2" charset="2"/>
              <a:buChar char="Ø"/>
            </a:pPr>
            <a:r>
              <a:rPr lang="en-US" sz="2400" dirty="0">
                <a:latin typeface="Cambria" panose="02040503050406030204" pitchFamily="18" charset="0"/>
              </a:rPr>
              <a:t>To increase social media presence through the creation of school based Facebook Accounts for each school in the district by the end of 2018.</a:t>
            </a:r>
          </a:p>
          <a:p>
            <a:pPr>
              <a:buClr>
                <a:srgbClr val="FF0000"/>
              </a:buClr>
            </a:pPr>
            <a:endParaRPr lang="en-US" sz="2400" dirty="0">
              <a:latin typeface="Cambria" panose="02040503050406030204" pitchFamily="18" charset="0"/>
            </a:endParaRPr>
          </a:p>
          <a:p>
            <a:pPr marL="342900" indent="-342900">
              <a:buClr>
                <a:srgbClr val="FF0000"/>
              </a:buClr>
              <a:buFont typeface="Wingdings" panose="05000000000000000000" pitchFamily="2" charset="2"/>
              <a:buChar char="Ø"/>
            </a:pPr>
            <a:r>
              <a:rPr lang="en-US" sz="2400" dirty="0">
                <a:latin typeface="Cambria" panose="02040503050406030204" pitchFamily="18" charset="0"/>
              </a:rPr>
              <a:t>The creation of at least 1 Academy model at the high school for the 2019-20 school year and at least one more by the 2020-21 school year.</a:t>
            </a:r>
          </a:p>
          <a:p>
            <a:pPr>
              <a:buClr>
                <a:srgbClr val="FF0000"/>
              </a:buClr>
            </a:pPr>
            <a:endParaRPr lang="en-US" sz="2400" dirty="0">
              <a:latin typeface="Cambria" panose="02040503050406030204" pitchFamily="18" charset="0"/>
            </a:endParaRPr>
          </a:p>
          <a:p>
            <a:pPr marL="342900" indent="-342900">
              <a:buClr>
                <a:srgbClr val="FF0000"/>
              </a:buClr>
              <a:buFont typeface="Wingdings" panose="05000000000000000000" pitchFamily="2" charset="2"/>
              <a:buChar char="Ø"/>
            </a:pPr>
            <a:r>
              <a:rPr lang="en-US" sz="2400" dirty="0">
                <a:latin typeface="Cambria" panose="02040503050406030204" pitchFamily="18" charset="0"/>
              </a:rPr>
              <a:t>To expand the embedding of digital citizenship to at least 3 grade levels by the 2019-20 school year.</a:t>
            </a:r>
          </a:p>
          <a:p>
            <a:pPr>
              <a:buClr>
                <a:srgbClr val="FF0000"/>
              </a:buClr>
            </a:pPr>
            <a:endParaRPr lang="en-US" sz="2400" dirty="0">
              <a:latin typeface="Cambria" panose="02040503050406030204" pitchFamily="18" charset="0"/>
            </a:endParaRPr>
          </a:p>
          <a:p>
            <a:pPr marL="342900" indent="-342900">
              <a:buClr>
                <a:srgbClr val="FF0000"/>
              </a:buClr>
              <a:buFont typeface="Wingdings" panose="05000000000000000000" pitchFamily="2" charset="2"/>
              <a:buChar char="Ø"/>
            </a:pPr>
            <a:r>
              <a:rPr lang="en-US" sz="2400" dirty="0">
                <a:latin typeface="Cambria" panose="02040503050406030204" pitchFamily="18" charset="0"/>
              </a:rPr>
              <a:t>To create three grade levels of students to engage in on-line communication with Sister Schools from around the world. This should be one grade in each level of our program, elementary, middle, and high school by 2019/20.</a:t>
            </a:r>
          </a:p>
          <a:p>
            <a:endParaRPr lang="en-US" dirty="0"/>
          </a:p>
        </p:txBody>
      </p:sp>
    </p:spTree>
    <p:extLst>
      <p:ext uri="{BB962C8B-B14F-4D97-AF65-F5344CB8AC3E}">
        <p14:creationId xmlns:p14="http://schemas.microsoft.com/office/powerpoint/2010/main" val="117185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 presetClass="entr" presetSubtype="8" decel="50000" fill="hold" nodeType="withEffect">
                                  <p:stCondLst>
                                    <p:cond delay="10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1250" fill="hold"/>
                                        <p:tgtEl>
                                          <p:spTgt spid="15"/>
                                        </p:tgtEl>
                                        <p:attrNameLst>
                                          <p:attrName>ppt_x</p:attrName>
                                        </p:attrNameLst>
                                      </p:cBhvr>
                                      <p:tavLst>
                                        <p:tav tm="0">
                                          <p:val>
                                            <p:strVal val="0-#ppt_w/2"/>
                                          </p:val>
                                        </p:tav>
                                        <p:tav tm="100000">
                                          <p:val>
                                            <p:strVal val="#ppt_x"/>
                                          </p:val>
                                        </p:tav>
                                      </p:tavLst>
                                    </p:anim>
                                    <p:anim calcmode="lin" valueType="num">
                                      <p:cBhvr additive="base">
                                        <p:cTn id="11" dur="1250" fill="hold"/>
                                        <p:tgtEl>
                                          <p:spTgt spid="15"/>
                                        </p:tgtEl>
                                        <p:attrNameLst>
                                          <p:attrName>ppt_y</p:attrName>
                                        </p:attrNameLst>
                                      </p:cBhvr>
                                      <p:tavLst>
                                        <p:tav tm="0">
                                          <p:val>
                                            <p:strVal val="#ppt_y"/>
                                          </p:val>
                                        </p:tav>
                                        <p:tav tm="100000">
                                          <p:val>
                                            <p:strVal val="#ppt_y"/>
                                          </p:val>
                                        </p:tav>
                                      </p:tavLst>
                                    </p:anim>
                                  </p:childTnLst>
                                </p:cTn>
                              </p:par>
                              <p:par>
                                <p:cTn id="12" presetID="2" presetClass="entr" presetSubtype="8" decel="45000"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1250" fill="hold"/>
                                        <p:tgtEl>
                                          <p:spTgt spid="14"/>
                                        </p:tgtEl>
                                        <p:attrNameLst>
                                          <p:attrName>ppt_x</p:attrName>
                                        </p:attrNameLst>
                                      </p:cBhvr>
                                      <p:tavLst>
                                        <p:tav tm="0">
                                          <p:val>
                                            <p:strVal val="0-#ppt_w/2"/>
                                          </p:val>
                                        </p:tav>
                                        <p:tav tm="100000">
                                          <p:val>
                                            <p:strVal val="#ppt_x"/>
                                          </p:val>
                                        </p:tav>
                                      </p:tavLst>
                                    </p:anim>
                                    <p:anim calcmode="lin" valueType="num">
                                      <p:cBhvr additive="base">
                                        <p:cTn id="15" dur="1250" fill="hold"/>
                                        <p:tgtEl>
                                          <p:spTgt spid="14"/>
                                        </p:tgtEl>
                                        <p:attrNameLst>
                                          <p:attrName>ppt_y</p:attrName>
                                        </p:attrNameLst>
                                      </p:cBhvr>
                                      <p:tavLst>
                                        <p:tav tm="0">
                                          <p:val>
                                            <p:strVal val="#ppt_y"/>
                                          </p:val>
                                        </p:tav>
                                        <p:tav tm="100000">
                                          <p:val>
                                            <p:strVal val="#ppt_y"/>
                                          </p:val>
                                        </p:tav>
                                      </p:tavLst>
                                    </p:anim>
                                  </p:childTnLst>
                                </p:cTn>
                              </p:par>
                              <p:par>
                                <p:cTn id="16" presetID="22" presetClass="entr" presetSubtype="8" fill="hold" grpId="0" nodeType="withEffect">
                                  <p:stCondLst>
                                    <p:cond delay="50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E77BE4-4FDF-4449-9924-E65A05E042AF}"/>
              </a:ext>
            </a:extLst>
          </p:cNvPr>
          <p:cNvSpPr/>
          <p:nvPr/>
        </p:nvSpPr>
        <p:spPr>
          <a:xfrm>
            <a:off x="0" y="0"/>
            <a:ext cx="435117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6" name="TextBox 15">
            <a:extLst>
              <a:ext uri="{FF2B5EF4-FFF2-40B4-BE49-F238E27FC236}">
                <a16:creationId xmlns:a16="http://schemas.microsoft.com/office/drawing/2014/main" id="{AFAD095D-E8CD-4089-9B73-BDA0DBC0AA3D}"/>
              </a:ext>
            </a:extLst>
          </p:cNvPr>
          <p:cNvSpPr txBox="1"/>
          <p:nvPr/>
        </p:nvSpPr>
        <p:spPr>
          <a:xfrm>
            <a:off x="199803" y="1888038"/>
            <a:ext cx="2634377" cy="2711329"/>
          </a:xfrm>
          <a:prstGeom prst="rect">
            <a:avLst/>
          </a:prstGeom>
          <a:noFill/>
          <a:ln>
            <a:noFill/>
          </a:ln>
        </p:spPr>
        <p:txBody>
          <a:bodyPr wrap="square" lIns="0" tIns="0" rIns="0" bIns="0" rtlCol="0" anchor="ctr" anchorCtr="0">
            <a:noAutofit/>
          </a:bodyPr>
          <a:lstStyle/>
          <a:p>
            <a:pPr algn="ctr" defTabSz="457200"/>
            <a:r>
              <a:rPr lang="en-US" sz="2800" b="1" dirty="0">
                <a:solidFill>
                  <a:prstClr val="white"/>
                </a:solidFill>
                <a:latin typeface="Cambria" panose="02040503050406030204" pitchFamily="18" charset="0"/>
                <a:ea typeface="Source Sans Pro ExtraLight" charset="0"/>
                <a:cs typeface="Source Sans Pro ExtraLight" charset="0"/>
              </a:rPr>
              <a:t>Assessment/</a:t>
            </a:r>
          </a:p>
          <a:p>
            <a:pPr algn="ctr" defTabSz="457200"/>
            <a:r>
              <a:rPr lang="en-US" sz="2800" b="1" dirty="0">
                <a:solidFill>
                  <a:prstClr val="white"/>
                </a:solidFill>
                <a:latin typeface="Cambria" panose="02040503050406030204" pitchFamily="18" charset="0"/>
                <a:ea typeface="Calibri" charset="0"/>
                <a:cs typeface="Calibri" charset="0"/>
              </a:rPr>
              <a:t>Accountability</a:t>
            </a:r>
          </a:p>
        </p:txBody>
      </p:sp>
      <p:sp>
        <p:nvSpPr>
          <p:cNvPr id="14" name="Chevron 3">
            <a:extLst>
              <a:ext uri="{FF2B5EF4-FFF2-40B4-BE49-F238E27FC236}">
                <a16:creationId xmlns:a16="http://schemas.microsoft.com/office/drawing/2014/main" id="{438DB4F6-6F9F-46EE-9E20-E4508EAF64E2}"/>
              </a:ext>
            </a:extLst>
          </p:cNvPr>
          <p:cNvSpPr/>
          <p:nvPr/>
        </p:nvSpPr>
        <p:spPr>
          <a:xfrm>
            <a:off x="1872332" y="754584"/>
            <a:ext cx="2323302" cy="5208105"/>
          </a:xfrm>
          <a:prstGeom prst="chevron">
            <a:avLst>
              <a:gd name="adj" fmla="val 8401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dirty="0">
              <a:solidFill>
                <a:prstClr val="black"/>
              </a:solidFill>
              <a:latin typeface="Tw Cen MT" panose="020B0602020104020603"/>
            </a:endParaRPr>
          </a:p>
        </p:txBody>
      </p:sp>
      <p:pic>
        <p:nvPicPr>
          <p:cNvPr id="15" name="Picture 14">
            <a:extLst>
              <a:ext uri="{FF2B5EF4-FFF2-40B4-BE49-F238E27FC236}">
                <a16:creationId xmlns:a16="http://schemas.microsoft.com/office/drawing/2014/main" id="{5C583128-6C10-495B-BE5D-EB218837F9A6}"/>
              </a:ext>
            </a:extLst>
          </p:cNvPr>
          <p:cNvPicPr>
            <a:picLocks noChangeAspect="1"/>
          </p:cNvPicPr>
          <p:nvPr/>
        </p:nvPicPr>
        <p:blipFill>
          <a:blip r:embed="rId3"/>
          <a:stretch>
            <a:fillRect/>
          </a:stretch>
        </p:blipFill>
        <p:spPr>
          <a:xfrm>
            <a:off x="1516991" y="-70363"/>
            <a:ext cx="2859800" cy="6858000"/>
          </a:xfrm>
          <a:prstGeom prst="rect">
            <a:avLst/>
          </a:prstGeom>
        </p:spPr>
      </p:pic>
      <p:sp>
        <p:nvSpPr>
          <p:cNvPr id="2" name="TextBox 1">
            <a:extLst>
              <a:ext uri="{FF2B5EF4-FFF2-40B4-BE49-F238E27FC236}">
                <a16:creationId xmlns:a16="http://schemas.microsoft.com/office/drawing/2014/main" id="{C5B7140C-4AF1-405D-88BD-F4547C265985}"/>
              </a:ext>
            </a:extLst>
          </p:cNvPr>
          <p:cNvSpPr txBox="1"/>
          <p:nvPr/>
        </p:nvSpPr>
        <p:spPr>
          <a:xfrm>
            <a:off x="4550973" y="289679"/>
            <a:ext cx="7506050" cy="6278642"/>
          </a:xfrm>
          <a:prstGeom prst="rect">
            <a:avLst/>
          </a:prstGeom>
          <a:solidFill>
            <a:schemeClr val="bg1"/>
          </a:solidFill>
        </p:spPr>
        <p:txBody>
          <a:bodyPr wrap="square" rtlCol="0">
            <a:spAutoFit/>
          </a:bodyPr>
          <a:lstStyle/>
          <a:p>
            <a:pPr marL="342900" indent="-342900">
              <a:buClr>
                <a:srgbClr val="FF0000"/>
              </a:buClr>
              <a:buFont typeface="Wingdings" panose="05000000000000000000" pitchFamily="2" charset="2"/>
              <a:buChar char="Ø"/>
            </a:pPr>
            <a:r>
              <a:rPr lang="en-US" sz="2400" dirty="0">
                <a:latin typeface="Cambria" panose="02040503050406030204" pitchFamily="18" charset="0"/>
              </a:rPr>
              <a:t>To expand the equity officer position to include at least one building level equity liaison form every school in the district, who will undergo training and be the equity point person for their school. </a:t>
            </a:r>
          </a:p>
          <a:p>
            <a:pPr>
              <a:buClr>
                <a:srgbClr val="FF0000"/>
              </a:buClr>
            </a:pPr>
            <a:endParaRPr lang="en-US" sz="2400" dirty="0">
              <a:latin typeface="Cambria" panose="02040503050406030204" pitchFamily="18" charset="0"/>
            </a:endParaRPr>
          </a:p>
          <a:p>
            <a:pPr marL="342900" indent="-342900">
              <a:buClr>
                <a:srgbClr val="FF0000"/>
              </a:buClr>
              <a:buFont typeface="Wingdings" panose="05000000000000000000" pitchFamily="2" charset="2"/>
              <a:buChar char="Ø"/>
            </a:pPr>
            <a:r>
              <a:rPr lang="en-US" sz="2400" dirty="0">
                <a:latin typeface="Cambria" panose="02040503050406030204" pitchFamily="18" charset="0"/>
              </a:rPr>
              <a:t>To increase the total number of formal partnerships developed by 2020 by 2, while utilizing 2017-18 as a baseline. </a:t>
            </a:r>
          </a:p>
          <a:p>
            <a:pPr>
              <a:buClr>
                <a:srgbClr val="FF0000"/>
              </a:buClr>
            </a:pPr>
            <a:endParaRPr lang="en-US" sz="2400" dirty="0">
              <a:latin typeface="Cambria" panose="02040503050406030204" pitchFamily="18" charset="0"/>
            </a:endParaRPr>
          </a:p>
          <a:p>
            <a:pPr marL="342900" indent="-342900">
              <a:buClr>
                <a:srgbClr val="FF0000"/>
              </a:buClr>
              <a:buFont typeface="Wingdings" panose="05000000000000000000" pitchFamily="2" charset="2"/>
              <a:buChar char="Ø"/>
            </a:pPr>
            <a:r>
              <a:rPr lang="en-US" sz="2400" dirty="0">
                <a:latin typeface="Cambria" panose="02040503050406030204" pitchFamily="18" charset="0"/>
              </a:rPr>
              <a:t>To maintain the number of students participating in Peer to Peer counseling program high schools, while doubling that number as we introduce the program at the middle level in 2018-19.</a:t>
            </a:r>
          </a:p>
          <a:p>
            <a:pPr>
              <a:buClr>
                <a:srgbClr val="FF0000"/>
              </a:buClr>
            </a:pPr>
            <a:endParaRPr lang="en-US" sz="2400" dirty="0">
              <a:latin typeface="Cambria" panose="02040503050406030204" pitchFamily="18" charset="0"/>
            </a:endParaRPr>
          </a:p>
          <a:p>
            <a:pPr marL="342900" indent="-342900">
              <a:buClr>
                <a:srgbClr val="FF0000"/>
              </a:buClr>
              <a:buFont typeface="Wingdings" panose="05000000000000000000" pitchFamily="2" charset="2"/>
              <a:buChar char="Ø"/>
            </a:pPr>
            <a:r>
              <a:rPr lang="en-US" sz="2400" dirty="0">
                <a:latin typeface="Cambria" panose="02040503050406030204" pitchFamily="18" charset="0"/>
              </a:rPr>
              <a:t>Reduction or elimination of cyberbullying episodes based on past incidents by at least 10%.</a:t>
            </a:r>
          </a:p>
          <a:p>
            <a:endParaRPr lang="en-US" dirty="0"/>
          </a:p>
        </p:txBody>
      </p:sp>
    </p:spTree>
    <p:extLst>
      <p:ext uri="{BB962C8B-B14F-4D97-AF65-F5344CB8AC3E}">
        <p14:creationId xmlns:p14="http://schemas.microsoft.com/office/powerpoint/2010/main" val="279229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 presetClass="entr" presetSubtype="8" decel="50000" fill="hold" nodeType="withEffect">
                                  <p:stCondLst>
                                    <p:cond delay="10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1250" fill="hold"/>
                                        <p:tgtEl>
                                          <p:spTgt spid="15"/>
                                        </p:tgtEl>
                                        <p:attrNameLst>
                                          <p:attrName>ppt_x</p:attrName>
                                        </p:attrNameLst>
                                      </p:cBhvr>
                                      <p:tavLst>
                                        <p:tav tm="0">
                                          <p:val>
                                            <p:strVal val="0-#ppt_w/2"/>
                                          </p:val>
                                        </p:tav>
                                        <p:tav tm="100000">
                                          <p:val>
                                            <p:strVal val="#ppt_x"/>
                                          </p:val>
                                        </p:tav>
                                      </p:tavLst>
                                    </p:anim>
                                    <p:anim calcmode="lin" valueType="num">
                                      <p:cBhvr additive="base">
                                        <p:cTn id="11" dur="1250" fill="hold"/>
                                        <p:tgtEl>
                                          <p:spTgt spid="15"/>
                                        </p:tgtEl>
                                        <p:attrNameLst>
                                          <p:attrName>ppt_y</p:attrName>
                                        </p:attrNameLst>
                                      </p:cBhvr>
                                      <p:tavLst>
                                        <p:tav tm="0">
                                          <p:val>
                                            <p:strVal val="#ppt_y"/>
                                          </p:val>
                                        </p:tav>
                                        <p:tav tm="100000">
                                          <p:val>
                                            <p:strVal val="#ppt_y"/>
                                          </p:val>
                                        </p:tav>
                                      </p:tavLst>
                                    </p:anim>
                                  </p:childTnLst>
                                </p:cTn>
                              </p:par>
                              <p:par>
                                <p:cTn id="12" presetID="2" presetClass="entr" presetSubtype="8" decel="45000"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1250" fill="hold"/>
                                        <p:tgtEl>
                                          <p:spTgt spid="14"/>
                                        </p:tgtEl>
                                        <p:attrNameLst>
                                          <p:attrName>ppt_x</p:attrName>
                                        </p:attrNameLst>
                                      </p:cBhvr>
                                      <p:tavLst>
                                        <p:tav tm="0">
                                          <p:val>
                                            <p:strVal val="0-#ppt_w/2"/>
                                          </p:val>
                                        </p:tav>
                                        <p:tav tm="100000">
                                          <p:val>
                                            <p:strVal val="#ppt_x"/>
                                          </p:val>
                                        </p:tav>
                                      </p:tavLst>
                                    </p:anim>
                                    <p:anim calcmode="lin" valueType="num">
                                      <p:cBhvr additive="base">
                                        <p:cTn id="15" dur="1250" fill="hold"/>
                                        <p:tgtEl>
                                          <p:spTgt spid="14"/>
                                        </p:tgtEl>
                                        <p:attrNameLst>
                                          <p:attrName>ppt_y</p:attrName>
                                        </p:attrNameLst>
                                      </p:cBhvr>
                                      <p:tavLst>
                                        <p:tav tm="0">
                                          <p:val>
                                            <p:strVal val="#ppt_y"/>
                                          </p:val>
                                        </p:tav>
                                        <p:tav tm="100000">
                                          <p:val>
                                            <p:strVal val="#ppt_y"/>
                                          </p:val>
                                        </p:tav>
                                      </p:tavLst>
                                    </p:anim>
                                  </p:childTnLst>
                                </p:cTn>
                              </p:par>
                              <p:par>
                                <p:cTn id="16" presetID="22" presetClass="entr" presetSubtype="8" fill="hold" grpId="0" nodeType="withEffect">
                                  <p:stCondLst>
                                    <p:cond delay="50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A57EECE-40E0-475A-B1E2-F138CB24212D}"/>
              </a:ext>
            </a:extLst>
          </p:cNvPr>
          <p:cNvSpPr/>
          <p:nvPr/>
        </p:nvSpPr>
        <p:spPr>
          <a:xfrm>
            <a:off x="1" y="1557338"/>
            <a:ext cx="12192000" cy="4012682"/>
          </a:xfrm>
          <a:prstGeom prst="rect">
            <a:avLst/>
          </a:prstGeom>
          <a:solidFill>
            <a:srgbClr val="629DD1">
              <a:lumMod val="75000"/>
            </a:srgbClr>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24731193-70F6-4F19-86E9-F12DF7CC3DB4}"/>
              </a:ext>
            </a:extLst>
          </p:cNvPr>
          <p:cNvSpPr>
            <a:spLocks noGrp="1"/>
          </p:cNvSpPr>
          <p:nvPr>
            <p:ph type="ctrTitle"/>
          </p:nvPr>
        </p:nvSpPr>
        <p:spPr>
          <a:xfrm>
            <a:off x="1996339" y="1176079"/>
            <a:ext cx="9144000" cy="2387600"/>
          </a:xfrm>
        </p:spPr>
        <p:txBody>
          <a:bodyPr/>
          <a:lstStyle/>
          <a:p>
            <a:r>
              <a:rPr lang="en-US" b="1" dirty="0">
                <a:solidFill>
                  <a:schemeClr val="bg1"/>
                </a:solidFill>
              </a:rPr>
              <a:t>WTPS Strategic Vision</a:t>
            </a:r>
          </a:p>
        </p:txBody>
      </p:sp>
      <p:sp>
        <p:nvSpPr>
          <p:cNvPr id="3" name="Subtitle 2">
            <a:extLst>
              <a:ext uri="{FF2B5EF4-FFF2-40B4-BE49-F238E27FC236}">
                <a16:creationId xmlns:a16="http://schemas.microsoft.com/office/drawing/2014/main" id="{BA4B3663-4DC6-4FF3-8253-A256ED16A759}"/>
              </a:ext>
            </a:extLst>
          </p:cNvPr>
          <p:cNvSpPr>
            <a:spLocks noGrp="1"/>
          </p:cNvSpPr>
          <p:nvPr>
            <p:ph type="subTitle" idx="1"/>
          </p:nvPr>
        </p:nvSpPr>
        <p:spPr>
          <a:xfrm>
            <a:off x="1996339" y="3563679"/>
            <a:ext cx="9144000" cy="1655762"/>
          </a:xfrm>
        </p:spPr>
        <p:txBody>
          <a:bodyPr>
            <a:normAutofit/>
          </a:bodyPr>
          <a:lstStyle/>
          <a:p>
            <a:r>
              <a:rPr lang="en-US" sz="4000" dirty="0">
                <a:solidFill>
                  <a:schemeClr val="bg1"/>
                </a:solidFill>
                <a:latin typeface="Cambria" panose="02040503050406030204" pitchFamily="18" charset="0"/>
              </a:rPr>
              <a:t>Management</a:t>
            </a:r>
          </a:p>
        </p:txBody>
      </p:sp>
      <p:pic>
        <p:nvPicPr>
          <p:cNvPr id="6" name="Picture 5">
            <a:extLst>
              <a:ext uri="{FF2B5EF4-FFF2-40B4-BE49-F238E27FC236}">
                <a16:creationId xmlns:a16="http://schemas.microsoft.com/office/drawing/2014/main" id="{A6F17E8F-C6C7-4BAD-BEA2-3CB874A58D74}"/>
              </a:ext>
            </a:extLst>
          </p:cNvPr>
          <p:cNvPicPr>
            <a:picLocks noChangeAspect="1"/>
          </p:cNvPicPr>
          <p:nvPr/>
        </p:nvPicPr>
        <p:blipFill>
          <a:blip r:embed="rId2"/>
          <a:stretch>
            <a:fillRect/>
          </a:stretch>
        </p:blipFill>
        <p:spPr>
          <a:xfrm>
            <a:off x="123279" y="2429339"/>
            <a:ext cx="2345398" cy="2345398"/>
          </a:xfrm>
          <a:prstGeom prst="rect">
            <a:avLst/>
          </a:prstGeom>
        </p:spPr>
      </p:pic>
    </p:spTree>
    <p:extLst>
      <p:ext uri="{BB962C8B-B14F-4D97-AF65-F5344CB8AC3E}">
        <p14:creationId xmlns:p14="http://schemas.microsoft.com/office/powerpoint/2010/main" val="192057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EDB072-154E-4093-B6D1-7DDE8BEBD351}"/>
              </a:ext>
            </a:extLst>
          </p:cNvPr>
          <p:cNvSpPr/>
          <p:nvPr/>
        </p:nvSpPr>
        <p:spPr>
          <a:xfrm>
            <a:off x="1" y="1557338"/>
            <a:ext cx="12192000" cy="4012682"/>
          </a:xfrm>
          <a:prstGeom prst="rect">
            <a:avLst/>
          </a:prstGeom>
          <a:solidFill>
            <a:schemeClr val="bg1"/>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34C1364B-7198-4E22-887D-93E48D85A7DF}"/>
              </a:ext>
            </a:extLst>
          </p:cNvPr>
          <p:cNvSpPr>
            <a:spLocks noGrp="1"/>
          </p:cNvSpPr>
          <p:nvPr>
            <p:ph type="ctrTitle"/>
          </p:nvPr>
        </p:nvSpPr>
        <p:spPr>
          <a:xfrm>
            <a:off x="1524000" y="1122363"/>
            <a:ext cx="9144000" cy="1568083"/>
          </a:xfrm>
        </p:spPr>
        <p:txBody>
          <a:bodyPr/>
          <a:lstStyle/>
          <a:p>
            <a:r>
              <a:rPr lang="en-US" dirty="0">
                <a:latin typeface="Cambria" panose="02040503050406030204" pitchFamily="18" charset="0"/>
              </a:rPr>
              <a:t>Primary Goal #1</a:t>
            </a:r>
          </a:p>
        </p:txBody>
      </p:sp>
      <p:sp>
        <p:nvSpPr>
          <p:cNvPr id="3" name="Subtitle 2">
            <a:extLst>
              <a:ext uri="{FF2B5EF4-FFF2-40B4-BE49-F238E27FC236}">
                <a16:creationId xmlns:a16="http://schemas.microsoft.com/office/drawing/2014/main" id="{BCBC013E-BFDF-4021-926E-06928BAE9B30}"/>
              </a:ext>
            </a:extLst>
          </p:cNvPr>
          <p:cNvSpPr>
            <a:spLocks noGrp="1"/>
          </p:cNvSpPr>
          <p:nvPr>
            <p:ph type="subTitle" idx="1"/>
          </p:nvPr>
        </p:nvSpPr>
        <p:spPr>
          <a:xfrm>
            <a:off x="585354" y="2879371"/>
            <a:ext cx="10651453" cy="1861680"/>
          </a:xfrm>
        </p:spPr>
        <p:txBody>
          <a:bodyPr>
            <a:noAutofit/>
          </a:bodyPr>
          <a:lstStyle/>
          <a:p>
            <a:r>
              <a:rPr lang="en-US" sz="3600" dirty="0">
                <a:latin typeface="Cambria" panose="02040503050406030204" pitchFamily="18" charset="0"/>
              </a:rPr>
              <a:t>Develop a fully integrated building maintenance plan for each school and district building including but not limited to:  HVAC, roofing, paint, bathroom updates, and pest issues. </a:t>
            </a:r>
          </a:p>
          <a:p>
            <a:endParaRPr lang="en-US" sz="3600" dirty="0">
              <a:latin typeface="Cambria" panose="02040503050406030204" pitchFamily="18" charset="0"/>
            </a:endParaRPr>
          </a:p>
        </p:txBody>
      </p:sp>
      <p:sp>
        <p:nvSpPr>
          <p:cNvPr id="7" name="Freeform 8">
            <a:extLst>
              <a:ext uri="{FF2B5EF4-FFF2-40B4-BE49-F238E27FC236}">
                <a16:creationId xmlns:a16="http://schemas.microsoft.com/office/drawing/2014/main" id="{ADEB40FC-69DA-4F27-8BBA-4C4AEDD06840}"/>
              </a:ext>
            </a:extLst>
          </p:cNvPr>
          <p:cNvSpPr/>
          <p:nvPr/>
        </p:nvSpPr>
        <p:spPr>
          <a:xfrm>
            <a:off x="5022377"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8" name="Freeform 11">
            <a:extLst>
              <a:ext uri="{FF2B5EF4-FFF2-40B4-BE49-F238E27FC236}">
                <a16:creationId xmlns:a16="http://schemas.microsoft.com/office/drawing/2014/main" id="{B7B16672-F1D5-4575-A729-C9686D648C36}"/>
              </a:ext>
            </a:extLst>
          </p:cNvPr>
          <p:cNvSpPr/>
          <p:nvPr/>
        </p:nvSpPr>
        <p:spPr>
          <a:xfrm rot="10800000">
            <a:off x="5072887" y="-4436"/>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9" name="Freeform 8">
            <a:extLst>
              <a:ext uri="{FF2B5EF4-FFF2-40B4-BE49-F238E27FC236}">
                <a16:creationId xmlns:a16="http://schemas.microsoft.com/office/drawing/2014/main" id="{A03745D3-985B-4A12-AF88-C2647E669CC7}"/>
              </a:ext>
            </a:extLst>
          </p:cNvPr>
          <p:cNvSpPr/>
          <p:nvPr/>
        </p:nvSpPr>
        <p:spPr>
          <a:xfrm>
            <a:off x="9173571"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0" name="Freeform 11">
            <a:extLst>
              <a:ext uri="{FF2B5EF4-FFF2-40B4-BE49-F238E27FC236}">
                <a16:creationId xmlns:a16="http://schemas.microsoft.com/office/drawing/2014/main" id="{DD612993-5F97-4422-8E52-65CEC6072AB0}"/>
              </a:ext>
            </a:extLst>
          </p:cNvPr>
          <p:cNvSpPr/>
          <p:nvPr/>
        </p:nvSpPr>
        <p:spPr>
          <a:xfrm rot="10800000">
            <a:off x="9224081" y="-4436"/>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1" name="Freeform 8">
            <a:extLst>
              <a:ext uri="{FF2B5EF4-FFF2-40B4-BE49-F238E27FC236}">
                <a16:creationId xmlns:a16="http://schemas.microsoft.com/office/drawing/2014/main" id="{5B012D6A-0D9C-4FCF-A32F-605F440AC696}"/>
              </a:ext>
            </a:extLst>
          </p:cNvPr>
          <p:cNvSpPr/>
          <p:nvPr/>
        </p:nvSpPr>
        <p:spPr>
          <a:xfrm>
            <a:off x="1473490" y="6437318"/>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2" name="Freeform 11">
            <a:extLst>
              <a:ext uri="{FF2B5EF4-FFF2-40B4-BE49-F238E27FC236}">
                <a16:creationId xmlns:a16="http://schemas.microsoft.com/office/drawing/2014/main" id="{E22CEBE4-C7D6-450B-A5E8-E7F913D59AA1}"/>
              </a:ext>
            </a:extLst>
          </p:cNvPr>
          <p:cNvSpPr/>
          <p:nvPr/>
        </p:nvSpPr>
        <p:spPr>
          <a:xfrm rot="10800000">
            <a:off x="1524000" y="0"/>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Tree>
    <p:extLst>
      <p:ext uri="{BB962C8B-B14F-4D97-AF65-F5344CB8AC3E}">
        <p14:creationId xmlns:p14="http://schemas.microsoft.com/office/powerpoint/2010/main" val="15743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par>
                          <p:cTn id="8" fill="hold">
                            <p:stCondLst>
                              <p:cond delay="1750"/>
                            </p:stCondLst>
                            <p:childTnLst>
                              <p:par>
                                <p:cTn id="9" presetID="2" presetClass="entr" presetSubtype="1" decel="54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4" decel="5400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1" decel="5400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ppt_x"/>
                                          </p:val>
                                        </p:tav>
                                        <p:tav tm="100000">
                                          <p:val>
                                            <p:strVal val="#ppt_x"/>
                                          </p:val>
                                        </p:tav>
                                      </p:tavLst>
                                    </p:anim>
                                    <p:anim calcmode="lin" valueType="num">
                                      <p:cBhvr additive="base">
                                        <p:cTn id="20" dur="10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4" decel="5400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1" decel="5400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0-#ppt_h/2"/>
                                          </p:val>
                                        </p:tav>
                                        <p:tav tm="100000">
                                          <p:val>
                                            <p:strVal val="#ppt_y"/>
                                          </p:val>
                                        </p:tav>
                                      </p:tavLst>
                                    </p:anim>
                                  </p:childTnLst>
                                </p:cTn>
                              </p:par>
                              <p:par>
                                <p:cTn id="29" presetID="2" presetClass="entr" presetSubtype="4" decel="5400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EDB072-154E-4093-B6D1-7DDE8BEBD351}"/>
              </a:ext>
            </a:extLst>
          </p:cNvPr>
          <p:cNvSpPr/>
          <p:nvPr/>
        </p:nvSpPr>
        <p:spPr>
          <a:xfrm>
            <a:off x="0" y="1557337"/>
            <a:ext cx="12192000" cy="4012682"/>
          </a:xfrm>
          <a:prstGeom prst="rect">
            <a:avLst/>
          </a:prstGeom>
          <a:solidFill>
            <a:schemeClr val="bg1"/>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34C1364B-7198-4E22-887D-93E48D85A7DF}"/>
              </a:ext>
            </a:extLst>
          </p:cNvPr>
          <p:cNvSpPr>
            <a:spLocks noGrp="1"/>
          </p:cNvSpPr>
          <p:nvPr>
            <p:ph type="ctrTitle"/>
          </p:nvPr>
        </p:nvSpPr>
        <p:spPr>
          <a:xfrm>
            <a:off x="119921" y="975355"/>
            <a:ext cx="11887199" cy="1568083"/>
          </a:xfrm>
        </p:spPr>
        <p:txBody>
          <a:bodyPr/>
          <a:lstStyle/>
          <a:p>
            <a:r>
              <a:rPr lang="en-US" dirty="0">
                <a:latin typeface="Cambria" panose="02040503050406030204" pitchFamily="18" charset="0"/>
              </a:rPr>
              <a:t>Secondary goal/Objectives</a:t>
            </a:r>
          </a:p>
        </p:txBody>
      </p:sp>
      <p:sp>
        <p:nvSpPr>
          <p:cNvPr id="3" name="Subtitle 2">
            <a:extLst>
              <a:ext uri="{FF2B5EF4-FFF2-40B4-BE49-F238E27FC236}">
                <a16:creationId xmlns:a16="http://schemas.microsoft.com/office/drawing/2014/main" id="{BCBC013E-BFDF-4021-926E-06928BAE9B30}"/>
              </a:ext>
            </a:extLst>
          </p:cNvPr>
          <p:cNvSpPr>
            <a:spLocks noGrp="1"/>
          </p:cNvSpPr>
          <p:nvPr>
            <p:ph type="subTitle" idx="1"/>
          </p:nvPr>
        </p:nvSpPr>
        <p:spPr>
          <a:xfrm>
            <a:off x="119921" y="2543438"/>
            <a:ext cx="11767279" cy="1548877"/>
          </a:xfrm>
        </p:spPr>
        <p:txBody>
          <a:bodyPr>
            <a:noAutofit/>
          </a:bodyPr>
          <a:lstStyle/>
          <a:p>
            <a:r>
              <a:rPr lang="en-US" sz="3600" dirty="0">
                <a:latin typeface="Cambria" panose="02040503050406030204" pitchFamily="18" charset="0"/>
              </a:rPr>
              <a:t>This plan may include the development of career and college path academies that are arranged in clusters. (i.e. ROTC Academy, Engineering Academy, STEM/STEAM Academy, Business Leadership Academy, Fine Arts Academy, Humanities Academy; School of Allied Health; Career Entry Programs).</a:t>
            </a:r>
          </a:p>
        </p:txBody>
      </p:sp>
      <p:sp>
        <p:nvSpPr>
          <p:cNvPr id="7" name="Freeform 8">
            <a:extLst>
              <a:ext uri="{FF2B5EF4-FFF2-40B4-BE49-F238E27FC236}">
                <a16:creationId xmlns:a16="http://schemas.microsoft.com/office/drawing/2014/main" id="{ADEB40FC-69DA-4F27-8BBA-4C4AEDD06840}"/>
              </a:ext>
            </a:extLst>
          </p:cNvPr>
          <p:cNvSpPr/>
          <p:nvPr/>
        </p:nvSpPr>
        <p:spPr>
          <a:xfrm>
            <a:off x="5022377"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8" name="Freeform 11">
            <a:extLst>
              <a:ext uri="{FF2B5EF4-FFF2-40B4-BE49-F238E27FC236}">
                <a16:creationId xmlns:a16="http://schemas.microsoft.com/office/drawing/2014/main" id="{B7B16672-F1D5-4575-A729-C9686D648C36}"/>
              </a:ext>
            </a:extLst>
          </p:cNvPr>
          <p:cNvSpPr/>
          <p:nvPr/>
        </p:nvSpPr>
        <p:spPr>
          <a:xfrm rot="10800000">
            <a:off x="5072887" y="-4436"/>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9" name="Freeform 8">
            <a:extLst>
              <a:ext uri="{FF2B5EF4-FFF2-40B4-BE49-F238E27FC236}">
                <a16:creationId xmlns:a16="http://schemas.microsoft.com/office/drawing/2014/main" id="{A03745D3-985B-4A12-AF88-C2647E669CC7}"/>
              </a:ext>
            </a:extLst>
          </p:cNvPr>
          <p:cNvSpPr/>
          <p:nvPr/>
        </p:nvSpPr>
        <p:spPr>
          <a:xfrm>
            <a:off x="9173571"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0" name="Freeform 11">
            <a:extLst>
              <a:ext uri="{FF2B5EF4-FFF2-40B4-BE49-F238E27FC236}">
                <a16:creationId xmlns:a16="http://schemas.microsoft.com/office/drawing/2014/main" id="{DD612993-5F97-4422-8E52-65CEC6072AB0}"/>
              </a:ext>
            </a:extLst>
          </p:cNvPr>
          <p:cNvSpPr/>
          <p:nvPr/>
        </p:nvSpPr>
        <p:spPr>
          <a:xfrm rot="10800000">
            <a:off x="9224081" y="-4436"/>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1" name="Freeform 8">
            <a:extLst>
              <a:ext uri="{FF2B5EF4-FFF2-40B4-BE49-F238E27FC236}">
                <a16:creationId xmlns:a16="http://schemas.microsoft.com/office/drawing/2014/main" id="{5B012D6A-0D9C-4FCF-A32F-605F440AC696}"/>
              </a:ext>
            </a:extLst>
          </p:cNvPr>
          <p:cNvSpPr/>
          <p:nvPr/>
        </p:nvSpPr>
        <p:spPr>
          <a:xfrm>
            <a:off x="1473490" y="6437318"/>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2" name="Freeform 11">
            <a:extLst>
              <a:ext uri="{FF2B5EF4-FFF2-40B4-BE49-F238E27FC236}">
                <a16:creationId xmlns:a16="http://schemas.microsoft.com/office/drawing/2014/main" id="{E22CEBE4-C7D6-450B-A5E8-E7F913D59AA1}"/>
              </a:ext>
            </a:extLst>
          </p:cNvPr>
          <p:cNvSpPr/>
          <p:nvPr/>
        </p:nvSpPr>
        <p:spPr>
          <a:xfrm rot="10800000">
            <a:off x="1524000" y="0"/>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Tree>
    <p:extLst>
      <p:ext uri="{BB962C8B-B14F-4D97-AF65-F5344CB8AC3E}">
        <p14:creationId xmlns:p14="http://schemas.microsoft.com/office/powerpoint/2010/main" val="109210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par>
                          <p:cTn id="8" fill="hold">
                            <p:stCondLst>
                              <p:cond delay="1750"/>
                            </p:stCondLst>
                            <p:childTnLst>
                              <p:par>
                                <p:cTn id="9" presetID="2" presetClass="entr" presetSubtype="1" decel="54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4" decel="5400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1" decel="5400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ppt_x"/>
                                          </p:val>
                                        </p:tav>
                                        <p:tav tm="100000">
                                          <p:val>
                                            <p:strVal val="#ppt_x"/>
                                          </p:val>
                                        </p:tav>
                                      </p:tavLst>
                                    </p:anim>
                                    <p:anim calcmode="lin" valueType="num">
                                      <p:cBhvr additive="base">
                                        <p:cTn id="20" dur="10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4" decel="5400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1" decel="5400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0-#ppt_h/2"/>
                                          </p:val>
                                        </p:tav>
                                        <p:tav tm="100000">
                                          <p:val>
                                            <p:strVal val="#ppt_y"/>
                                          </p:val>
                                        </p:tav>
                                      </p:tavLst>
                                    </p:anim>
                                  </p:childTnLst>
                                </p:cTn>
                              </p:par>
                              <p:par>
                                <p:cTn id="29" presetID="2" presetClass="entr" presetSubtype="4" decel="5400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D1FC6B-0A24-453D-8975-6D0BEBE5BD14}"/>
              </a:ext>
            </a:extLst>
          </p:cNvPr>
          <p:cNvSpPr/>
          <p:nvPr/>
        </p:nvSpPr>
        <p:spPr>
          <a:xfrm>
            <a:off x="0" y="649564"/>
            <a:ext cx="12192000" cy="885611"/>
          </a:xfrm>
          <a:prstGeom prst="rect">
            <a:avLst/>
          </a:prstGeom>
          <a:solidFill>
            <a:srgbClr val="629DD1">
              <a:lumMod val="75000"/>
            </a:srgbClr>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4" name="Rectangle 3">
            <a:extLst>
              <a:ext uri="{FF2B5EF4-FFF2-40B4-BE49-F238E27FC236}">
                <a16:creationId xmlns:a16="http://schemas.microsoft.com/office/drawing/2014/main" id="{DA93FDDA-5817-4871-8B43-9A7ADD808B7D}"/>
              </a:ext>
            </a:extLst>
          </p:cNvPr>
          <p:cNvSpPr/>
          <p:nvPr/>
        </p:nvSpPr>
        <p:spPr>
          <a:xfrm>
            <a:off x="0" y="1871129"/>
            <a:ext cx="12192000" cy="4012682"/>
          </a:xfrm>
          <a:prstGeom prst="rect">
            <a:avLst/>
          </a:prstGeom>
          <a:solidFill>
            <a:schemeClr val="bg1"/>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2893BB6A-5235-40A9-B9FD-4DB5696FA7A5}"/>
              </a:ext>
            </a:extLst>
          </p:cNvPr>
          <p:cNvSpPr>
            <a:spLocks noGrp="1"/>
          </p:cNvSpPr>
          <p:nvPr>
            <p:ph type="title"/>
          </p:nvPr>
        </p:nvSpPr>
        <p:spPr>
          <a:xfrm>
            <a:off x="573751" y="1049240"/>
            <a:ext cx="11373409" cy="697674"/>
          </a:xfrm>
        </p:spPr>
        <p:txBody>
          <a:bodyPr>
            <a:normAutofit fontScale="90000"/>
          </a:bodyPr>
          <a:lstStyle/>
          <a:p>
            <a:r>
              <a:rPr lang="en-US" b="1" dirty="0">
                <a:solidFill>
                  <a:schemeClr val="bg1"/>
                </a:solidFill>
                <a:latin typeface="Cambria" panose="02040503050406030204" pitchFamily="18" charset="0"/>
              </a:rPr>
              <a:t>Strategies/Action Steps-Primary Goal 1</a:t>
            </a:r>
            <a:br>
              <a:rPr lang="en-US" dirty="0">
                <a:effectLst/>
              </a:rPr>
            </a:br>
            <a:endParaRPr lang="en-US" dirty="0"/>
          </a:p>
        </p:txBody>
      </p:sp>
      <p:sp>
        <p:nvSpPr>
          <p:cNvPr id="3" name="Content Placeholder 2">
            <a:extLst>
              <a:ext uri="{FF2B5EF4-FFF2-40B4-BE49-F238E27FC236}">
                <a16:creationId xmlns:a16="http://schemas.microsoft.com/office/drawing/2014/main" id="{F5123DA9-8CBD-48C4-BCE4-536714BF6400}"/>
              </a:ext>
            </a:extLst>
          </p:cNvPr>
          <p:cNvSpPr>
            <a:spLocks noGrp="1"/>
          </p:cNvSpPr>
          <p:nvPr>
            <p:ph idx="1"/>
          </p:nvPr>
        </p:nvSpPr>
        <p:spPr>
          <a:xfrm>
            <a:off x="818957" y="2504556"/>
            <a:ext cx="10258773" cy="2936874"/>
          </a:xfrm>
        </p:spPr>
        <p:txBody>
          <a:bodyPr/>
          <a:lstStyle/>
          <a:p>
            <a:pPr marL="736600" indent="-504825">
              <a:buClr>
                <a:srgbClr val="FF0000"/>
              </a:buClr>
              <a:buFont typeface="Wingdings" panose="05000000000000000000" pitchFamily="2" charset="2"/>
              <a:buChar char="v"/>
            </a:pPr>
            <a:r>
              <a:rPr lang="en-US" sz="2200" dirty="0">
                <a:latin typeface="Cambria" panose="02040503050406030204" pitchFamily="18" charset="0"/>
              </a:rPr>
              <a:t>Update Current Inventory Per Facility</a:t>
            </a:r>
          </a:p>
          <a:p>
            <a:pPr marL="736600" indent="-504825">
              <a:buClr>
                <a:srgbClr val="FF0000"/>
              </a:buClr>
              <a:buFont typeface="Wingdings" panose="05000000000000000000" pitchFamily="2" charset="2"/>
              <a:buChar char="v"/>
            </a:pPr>
            <a:r>
              <a:rPr lang="en-US" sz="2200" dirty="0">
                <a:latin typeface="Cambria" panose="02040503050406030204" pitchFamily="18" charset="0"/>
              </a:rPr>
              <a:t>Review and Update Existing Floor Plans</a:t>
            </a:r>
          </a:p>
          <a:p>
            <a:pPr marL="736600" indent="-504825">
              <a:buClr>
                <a:srgbClr val="FF0000"/>
              </a:buClr>
              <a:buFont typeface="Wingdings" panose="05000000000000000000" pitchFamily="2" charset="2"/>
              <a:buChar char="v"/>
            </a:pPr>
            <a:r>
              <a:rPr lang="en-US" sz="2200" dirty="0">
                <a:latin typeface="Cambria" panose="02040503050406030204" pitchFamily="18" charset="0"/>
              </a:rPr>
              <a:t>Review All Other Action Plans to Ascertain Any Impact on This Plan</a:t>
            </a:r>
          </a:p>
          <a:p>
            <a:pPr marL="736600" indent="-504825">
              <a:buClr>
                <a:srgbClr val="FF0000"/>
              </a:buClr>
              <a:buFont typeface="Wingdings" panose="05000000000000000000" pitchFamily="2" charset="2"/>
              <a:buChar char="v"/>
            </a:pPr>
            <a:r>
              <a:rPr lang="en-US" sz="2200" dirty="0">
                <a:latin typeface="Cambria" panose="02040503050406030204" pitchFamily="18" charset="0"/>
              </a:rPr>
              <a:t>Review STEAM and 21st Century Recommendations from the State of NJ</a:t>
            </a:r>
          </a:p>
          <a:p>
            <a:pPr marL="736600" indent="-504825">
              <a:buClr>
                <a:srgbClr val="FF0000"/>
              </a:buClr>
              <a:buFont typeface="Wingdings" panose="05000000000000000000" pitchFamily="2" charset="2"/>
              <a:buChar char="v"/>
            </a:pPr>
            <a:r>
              <a:rPr lang="en-US" sz="2200" dirty="0">
                <a:latin typeface="Cambria" panose="02040503050406030204" pitchFamily="18" charset="0"/>
              </a:rPr>
              <a:t>Conduct an ADA Accessibility Audit</a:t>
            </a:r>
          </a:p>
          <a:p>
            <a:endParaRPr lang="en-US" dirty="0"/>
          </a:p>
          <a:p>
            <a:endParaRPr lang="en-US" dirty="0"/>
          </a:p>
        </p:txBody>
      </p:sp>
      <p:sp>
        <p:nvSpPr>
          <p:cNvPr id="6" name="Freeform 8">
            <a:extLst>
              <a:ext uri="{FF2B5EF4-FFF2-40B4-BE49-F238E27FC236}">
                <a16:creationId xmlns:a16="http://schemas.microsoft.com/office/drawing/2014/main" id="{F05FAAEA-7BE1-4CF4-AEFA-EBFE13A3EE21}"/>
              </a:ext>
            </a:extLst>
          </p:cNvPr>
          <p:cNvSpPr/>
          <p:nvPr/>
        </p:nvSpPr>
        <p:spPr>
          <a:xfrm>
            <a:off x="5022377"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7" name="Freeform 8">
            <a:extLst>
              <a:ext uri="{FF2B5EF4-FFF2-40B4-BE49-F238E27FC236}">
                <a16:creationId xmlns:a16="http://schemas.microsoft.com/office/drawing/2014/main" id="{B2BD358A-E060-452A-BDBA-98EA059C3E39}"/>
              </a:ext>
            </a:extLst>
          </p:cNvPr>
          <p:cNvSpPr/>
          <p:nvPr/>
        </p:nvSpPr>
        <p:spPr>
          <a:xfrm>
            <a:off x="9173571"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8" name="Freeform 8">
            <a:extLst>
              <a:ext uri="{FF2B5EF4-FFF2-40B4-BE49-F238E27FC236}">
                <a16:creationId xmlns:a16="http://schemas.microsoft.com/office/drawing/2014/main" id="{40820212-D2E4-4273-9918-58B859007BFF}"/>
              </a:ext>
            </a:extLst>
          </p:cNvPr>
          <p:cNvSpPr/>
          <p:nvPr/>
        </p:nvSpPr>
        <p:spPr>
          <a:xfrm>
            <a:off x="1473490" y="6437318"/>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Tree>
    <p:extLst>
      <p:ext uri="{BB962C8B-B14F-4D97-AF65-F5344CB8AC3E}">
        <p14:creationId xmlns:p14="http://schemas.microsoft.com/office/powerpoint/2010/main" val="159965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250"/>
                                        <p:tgtEl>
                                          <p:spTgt spid="5"/>
                                        </p:tgtEl>
                                      </p:cBhvr>
                                    </p:animEffect>
                                  </p:childTnLst>
                                </p:cTn>
                              </p:par>
                            </p:childTnLst>
                          </p:cTn>
                        </p:par>
                        <p:par>
                          <p:cTn id="11" fill="hold">
                            <p:stCondLst>
                              <p:cond delay="1750"/>
                            </p:stCondLst>
                            <p:childTnLst>
                              <p:par>
                                <p:cTn id="12" presetID="2" presetClass="entr" presetSubtype="4" decel="5400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decel="5400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ppt_x"/>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decel="5400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ppt_x"/>
                                          </p:val>
                                        </p:tav>
                                        <p:tav tm="100000">
                                          <p:val>
                                            <p:strVal val="#ppt_x"/>
                                          </p:val>
                                        </p:tav>
                                      </p:tavLst>
                                    </p:anim>
                                    <p:anim calcmode="lin" valueType="num">
                                      <p:cBhvr additive="base">
                                        <p:cTn id="23"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7"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D1FC6B-0A24-453D-8975-6D0BEBE5BD14}"/>
              </a:ext>
            </a:extLst>
          </p:cNvPr>
          <p:cNvSpPr/>
          <p:nvPr/>
        </p:nvSpPr>
        <p:spPr>
          <a:xfrm>
            <a:off x="0" y="649564"/>
            <a:ext cx="12192000" cy="885611"/>
          </a:xfrm>
          <a:prstGeom prst="rect">
            <a:avLst/>
          </a:prstGeom>
          <a:solidFill>
            <a:srgbClr val="629DD1">
              <a:lumMod val="75000"/>
            </a:srgbClr>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4" name="Rectangle 3">
            <a:extLst>
              <a:ext uri="{FF2B5EF4-FFF2-40B4-BE49-F238E27FC236}">
                <a16:creationId xmlns:a16="http://schemas.microsoft.com/office/drawing/2014/main" id="{DA93FDDA-5817-4871-8B43-9A7ADD808B7D}"/>
              </a:ext>
            </a:extLst>
          </p:cNvPr>
          <p:cNvSpPr/>
          <p:nvPr/>
        </p:nvSpPr>
        <p:spPr>
          <a:xfrm>
            <a:off x="0" y="1871129"/>
            <a:ext cx="12192000" cy="4012682"/>
          </a:xfrm>
          <a:prstGeom prst="rect">
            <a:avLst/>
          </a:prstGeom>
          <a:solidFill>
            <a:schemeClr val="bg1"/>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2893BB6A-5235-40A9-B9FD-4DB5696FA7A5}"/>
              </a:ext>
            </a:extLst>
          </p:cNvPr>
          <p:cNvSpPr>
            <a:spLocks noGrp="1"/>
          </p:cNvSpPr>
          <p:nvPr>
            <p:ph type="title"/>
          </p:nvPr>
        </p:nvSpPr>
        <p:spPr>
          <a:xfrm>
            <a:off x="573751" y="1049240"/>
            <a:ext cx="11373409" cy="697674"/>
          </a:xfrm>
        </p:spPr>
        <p:txBody>
          <a:bodyPr>
            <a:normAutofit fontScale="90000"/>
          </a:bodyPr>
          <a:lstStyle/>
          <a:p>
            <a:r>
              <a:rPr lang="en-US" b="1" dirty="0">
                <a:solidFill>
                  <a:schemeClr val="bg1"/>
                </a:solidFill>
                <a:latin typeface="Cambria" panose="02040503050406030204" pitchFamily="18" charset="0"/>
              </a:rPr>
              <a:t>Strategies/Action Steps-Primary Goal 1</a:t>
            </a:r>
            <a:br>
              <a:rPr lang="en-US" dirty="0">
                <a:effectLst/>
              </a:rPr>
            </a:br>
            <a:endParaRPr lang="en-US" dirty="0"/>
          </a:p>
        </p:txBody>
      </p:sp>
      <p:sp>
        <p:nvSpPr>
          <p:cNvPr id="3" name="Content Placeholder 2">
            <a:extLst>
              <a:ext uri="{FF2B5EF4-FFF2-40B4-BE49-F238E27FC236}">
                <a16:creationId xmlns:a16="http://schemas.microsoft.com/office/drawing/2014/main" id="{F5123DA9-8CBD-48C4-BCE4-536714BF6400}"/>
              </a:ext>
            </a:extLst>
          </p:cNvPr>
          <p:cNvSpPr>
            <a:spLocks noGrp="1"/>
          </p:cNvSpPr>
          <p:nvPr>
            <p:ph idx="1"/>
          </p:nvPr>
        </p:nvSpPr>
        <p:spPr>
          <a:xfrm>
            <a:off x="943691" y="2729408"/>
            <a:ext cx="10633528" cy="2951865"/>
          </a:xfrm>
        </p:spPr>
        <p:txBody>
          <a:bodyPr/>
          <a:lstStyle/>
          <a:p>
            <a:pPr marL="736600" indent="-504825">
              <a:buClr>
                <a:srgbClr val="FF0000"/>
              </a:buClr>
              <a:buFont typeface="Wingdings" panose="05000000000000000000" pitchFamily="2" charset="2"/>
              <a:buChar char="v"/>
            </a:pPr>
            <a:r>
              <a:rPr lang="en-US" sz="2200" dirty="0">
                <a:latin typeface="Cambria" panose="02040503050406030204" pitchFamily="18" charset="0"/>
              </a:rPr>
              <a:t>Building Level Committees to be Established</a:t>
            </a:r>
          </a:p>
          <a:p>
            <a:pPr marL="736600" indent="-504825">
              <a:buClr>
                <a:srgbClr val="FF0000"/>
              </a:buClr>
              <a:buFont typeface="Wingdings" panose="05000000000000000000" pitchFamily="2" charset="2"/>
              <a:buChar char="v"/>
            </a:pPr>
            <a:r>
              <a:rPr lang="en-US" sz="2200" dirty="0">
                <a:latin typeface="Cambria" panose="02040503050406030204" pitchFamily="18" charset="0"/>
              </a:rPr>
              <a:t>A Member of Building Level Committees will form a District Level Committee</a:t>
            </a:r>
          </a:p>
          <a:p>
            <a:pPr marL="736600" indent="-504825">
              <a:buClr>
                <a:srgbClr val="FF0000"/>
              </a:buClr>
              <a:buFont typeface="Wingdings" panose="05000000000000000000" pitchFamily="2" charset="2"/>
              <a:buChar char="v"/>
            </a:pPr>
            <a:r>
              <a:rPr lang="en-US" sz="2200" dirty="0">
                <a:latin typeface="Cambria" panose="02040503050406030204" pitchFamily="18" charset="0"/>
              </a:rPr>
              <a:t>District Level Committee will form a 5-Year Plan</a:t>
            </a:r>
          </a:p>
          <a:p>
            <a:pPr marL="736600" indent="-504825">
              <a:buClr>
                <a:srgbClr val="FF0000"/>
              </a:buClr>
              <a:buFont typeface="Wingdings" panose="05000000000000000000" pitchFamily="2" charset="2"/>
              <a:buChar char="v"/>
            </a:pPr>
            <a:r>
              <a:rPr lang="en-US" sz="2200" dirty="0">
                <a:latin typeface="Cambria" panose="02040503050406030204" pitchFamily="18" charset="0"/>
              </a:rPr>
              <a:t>District Level Committee will Forward Recommendations to then Board</a:t>
            </a:r>
          </a:p>
          <a:p>
            <a:endParaRPr lang="en-US" dirty="0"/>
          </a:p>
          <a:p>
            <a:endParaRPr lang="en-US" dirty="0"/>
          </a:p>
        </p:txBody>
      </p:sp>
      <p:sp>
        <p:nvSpPr>
          <p:cNvPr id="6" name="Freeform 8">
            <a:extLst>
              <a:ext uri="{FF2B5EF4-FFF2-40B4-BE49-F238E27FC236}">
                <a16:creationId xmlns:a16="http://schemas.microsoft.com/office/drawing/2014/main" id="{F05FAAEA-7BE1-4CF4-AEFA-EBFE13A3EE21}"/>
              </a:ext>
            </a:extLst>
          </p:cNvPr>
          <p:cNvSpPr/>
          <p:nvPr/>
        </p:nvSpPr>
        <p:spPr>
          <a:xfrm>
            <a:off x="5022377"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7" name="Freeform 8">
            <a:extLst>
              <a:ext uri="{FF2B5EF4-FFF2-40B4-BE49-F238E27FC236}">
                <a16:creationId xmlns:a16="http://schemas.microsoft.com/office/drawing/2014/main" id="{B2BD358A-E060-452A-BDBA-98EA059C3E39}"/>
              </a:ext>
            </a:extLst>
          </p:cNvPr>
          <p:cNvSpPr/>
          <p:nvPr/>
        </p:nvSpPr>
        <p:spPr>
          <a:xfrm>
            <a:off x="9173571"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8" name="Freeform 8">
            <a:extLst>
              <a:ext uri="{FF2B5EF4-FFF2-40B4-BE49-F238E27FC236}">
                <a16:creationId xmlns:a16="http://schemas.microsoft.com/office/drawing/2014/main" id="{40820212-D2E4-4273-9918-58B859007BFF}"/>
              </a:ext>
            </a:extLst>
          </p:cNvPr>
          <p:cNvSpPr/>
          <p:nvPr/>
        </p:nvSpPr>
        <p:spPr>
          <a:xfrm>
            <a:off x="1473490" y="6437318"/>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Tree>
    <p:extLst>
      <p:ext uri="{BB962C8B-B14F-4D97-AF65-F5344CB8AC3E}">
        <p14:creationId xmlns:p14="http://schemas.microsoft.com/office/powerpoint/2010/main" val="358574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250"/>
                                        <p:tgtEl>
                                          <p:spTgt spid="5"/>
                                        </p:tgtEl>
                                      </p:cBhvr>
                                    </p:animEffect>
                                  </p:childTnLst>
                                </p:cTn>
                              </p:par>
                            </p:childTnLst>
                          </p:cTn>
                        </p:par>
                        <p:par>
                          <p:cTn id="11" fill="hold">
                            <p:stCondLst>
                              <p:cond delay="1750"/>
                            </p:stCondLst>
                            <p:childTnLst>
                              <p:par>
                                <p:cTn id="12" presetID="2" presetClass="entr" presetSubtype="4" decel="5400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decel="5400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ppt_x"/>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decel="5400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ppt_x"/>
                                          </p:val>
                                        </p:tav>
                                        <p:tav tm="100000">
                                          <p:val>
                                            <p:strVal val="#ppt_x"/>
                                          </p:val>
                                        </p:tav>
                                      </p:tavLst>
                                    </p:anim>
                                    <p:anim calcmode="lin" valueType="num">
                                      <p:cBhvr additive="base">
                                        <p:cTn id="23"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7"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E77BE4-4FDF-4449-9924-E65A05E042AF}"/>
              </a:ext>
            </a:extLst>
          </p:cNvPr>
          <p:cNvSpPr/>
          <p:nvPr/>
        </p:nvSpPr>
        <p:spPr>
          <a:xfrm>
            <a:off x="0" y="1229192"/>
            <a:ext cx="12192000" cy="460198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6" name="TextBox 15">
            <a:extLst>
              <a:ext uri="{FF2B5EF4-FFF2-40B4-BE49-F238E27FC236}">
                <a16:creationId xmlns:a16="http://schemas.microsoft.com/office/drawing/2014/main" id="{AFAD095D-E8CD-4089-9B73-BDA0DBC0AA3D}"/>
              </a:ext>
            </a:extLst>
          </p:cNvPr>
          <p:cNvSpPr txBox="1"/>
          <p:nvPr/>
        </p:nvSpPr>
        <p:spPr>
          <a:xfrm>
            <a:off x="-1248910" y="1943674"/>
            <a:ext cx="7215376" cy="2838041"/>
          </a:xfrm>
          <a:prstGeom prst="rect">
            <a:avLst/>
          </a:prstGeom>
          <a:noFill/>
          <a:ln>
            <a:noFill/>
          </a:ln>
        </p:spPr>
        <p:txBody>
          <a:bodyPr wrap="square" lIns="0" tIns="0" rIns="0" bIns="0" rtlCol="0" anchor="ctr" anchorCtr="0">
            <a:noAutofit/>
          </a:bodyPr>
          <a:lstStyle/>
          <a:p>
            <a:pPr algn="ctr" defTabSz="457200"/>
            <a:r>
              <a:rPr lang="en-US" sz="2800" b="1" dirty="0">
                <a:solidFill>
                  <a:prstClr val="white"/>
                </a:solidFill>
                <a:latin typeface="Cambria" panose="02040503050406030204" pitchFamily="18" charset="0"/>
                <a:ea typeface="Source Sans Pro ExtraLight" charset="0"/>
                <a:cs typeface="Source Sans Pro ExtraLight" charset="0"/>
              </a:rPr>
              <a:t>Barriers/Challenges</a:t>
            </a:r>
            <a:endParaRPr lang="en-US" sz="2800" b="1" dirty="0">
              <a:solidFill>
                <a:prstClr val="white"/>
              </a:solidFill>
              <a:latin typeface="Cambria" panose="02040503050406030204" pitchFamily="18" charset="0"/>
              <a:ea typeface="Calibri" charset="0"/>
              <a:cs typeface="Calibri" charset="0"/>
            </a:endParaRPr>
          </a:p>
        </p:txBody>
      </p:sp>
      <p:sp>
        <p:nvSpPr>
          <p:cNvPr id="14" name="Chevron 3">
            <a:extLst>
              <a:ext uri="{FF2B5EF4-FFF2-40B4-BE49-F238E27FC236}">
                <a16:creationId xmlns:a16="http://schemas.microsoft.com/office/drawing/2014/main" id="{438DB4F6-6F9F-46EE-9E20-E4508EAF64E2}"/>
              </a:ext>
            </a:extLst>
          </p:cNvPr>
          <p:cNvSpPr/>
          <p:nvPr/>
        </p:nvSpPr>
        <p:spPr>
          <a:xfrm>
            <a:off x="3138251" y="798397"/>
            <a:ext cx="2323302" cy="5208105"/>
          </a:xfrm>
          <a:prstGeom prst="chevron">
            <a:avLst>
              <a:gd name="adj" fmla="val 8401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dirty="0">
              <a:solidFill>
                <a:prstClr val="black"/>
              </a:solidFill>
              <a:latin typeface="Tw Cen MT" panose="020B0602020104020603"/>
            </a:endParaRPr>
          </a:p>
        </p:txBody>
      </p:sp>
      <p:pic>
        <p:nvPicPr>
          <p:cNvPr id="15" name="Picture 14">
            <a:extLst>
              <a:ext uri="{FF2B5EF4-FFF2-40B4-BE49-F238E27FC236}">
                <a16:creationId xmlns:a16="http://schemas.microsoft.com/office/drawing/2014/main" id="{5C583128-6C10-495B-BE5D-EB218837F9A6}"/>
              </a:ext>
            </a:extLst>
          </p:cNvPr>
          <p:cNvPicPr>
            <a:picLocks noChangeAspect="1"/>
          </p:cNvPicPr>
          <p:nvPr/>
        </p:nvPicPr>
        <p:blipFill>
          <a:blip r:embed="rId3"/>
          <a:stretch>
            <a:fillRect/>
          </a:stretch>
        </p:blipFill>
        <p:spPr>
          <a:xfrm>
            <a:off x="2721468" y="-26550"/>
            <a:ext cx="2859800" cy="6858000"/>
          </a:xfrm>
          <a:prstGeom prst="rect">
            <a:avLst/>
          </a:prstGeom>
        </p:spPr>
      </p:pic>
      <p:sp>
        <p:nvSpPr>
          <p:cNvPr id="2" name="TextBox 1">
            <a:extLst>
              <a:ext uri="{FF2B5EF4-FFF2-40B4-BE49-F238E27FC236}">
                <a16:creationId xmlns:a16="http://schemas.microsoft.com/office/drawing/2014/main" id="{C5B7140C-4AF1-405D-88BD-F4547C265985}"/>
              </a:ext>
            </a:extLst>
          </p:cNvPr>
          <p:cNvSpPr txBox="1"/>
          <p:nvPr/>
        </p:nvSpPr>
        <p:spPr>
          <a:xfrm>
            <a:off x="5581268" y="2104059"/>
            <a:ext cx="6610732" cy="2677656"/>
          </a:xfrm>
          <a:prstGeom prst="rect">
            <a:avLst/>
          </a:prstGeom>
          <a:noFill/>
        </p:spPr>
        <p:txBody>
          <a:bodyPr wrap="square" rtlCol="0">
            <a:spAutoFit/>
          </a:bodyPr>
          <a:lstStyle/>
          <a:p>
            <a:pPr marL="342900" indent="-342900">
              <a:buClr>
                <a:schemeClr val="bg1"/>
              </a:buClr>
              <a:buFont typeface="Wingdings" panose="05000000000000000000" pitchFamily="2" charset="2"/>
              <a:buChar char="v"/>
            </a:pPr>
            <a:r>
              <a:rPr lang="en-US" sz="2400" dirty="0">
                <a:solidFill>
                  <a:schemeClr val="bg1"/>
                </a:solidFill>
                <a:latin typeface="Cambria" panose="02040503050406030204" pitchFamily="18" charset="0"/>
              </a:rPr>
              <a:t>Accessibility to and the accuracy of the current inventory</a:t>
            </a:r>
          </a:p>
          <a:p>
            <a:pPr marL="342900" indent="-342900">
              <a:buClr>
                <a:schemeClr val="bg1"/>
              </a:buClr>
              <a:buFont typeface="Wingdings" panose="05000000000000000000" pitchFamily="2" charset="2"/>
              <a:buChar char="v"/>
            </a:pPr>
            <a:endParaRPr lang="en-US" sz="2400" dirty="0">
              <a:solidFill>
                <a:schemeClr val="bg1"/>
              </a:solidFill>
              <a:latin typeface="Cambria" panose="02040503050406030204" pitchFamily="18" charset="0"/>
            </a:endParaRPr>
          </a:p>
          <a:p>
            <a:pPr marL="342900" indent="-342900">
              <a:buClr>
                <a:schemeClr val="bg1"/>
              </a:buClr>
              <a:buFont typeface="Wingdings" panose="05000000000000000000" pitchFamily="2" charset="2"/>
              <a:buChar char="v"/>
            </a:pPr>
            <a:r>
              <a:rPr lang="en-US" sz="2400" dirty="0">
                <a:solidFill>
                  <a:schemeClr val="bg1"/>
                </a:solidFill>
                <a:latin typeface="Cambria" panose="02040503050406030204" pitchFamily="18" charset="0"/>
              </a:rPr>
              <a:t>Human resources and skill sets to take and upgrade the inventory</a:t>
            </a:r>
          </a:p>
          <a:p>
            <a:pPr marL="342900" indent="-342900">
              <a:buClr>
                <a:schemeClr val="bg1"/>
              </a:buClr>
              <a:buFont typeface="Wingdings" panose="05000000000000000000" pitchFamily="2" charset="2"/>
              <a:buChar char="v"/>
            </a:pPr>
            <a:endParaRPr lang="en-US" sz="2400" dirty="0">
              <a:solidFill>
                <a:schemeClr val="bg1"/>
              </a:solidFill>
              <a:latin typeface="Cambria" panose="02040503050406030204" pitchFamily="18" charset="0"/>
            </a:endParaRPr>
          </a:p>
          <a:p>
            <a:pPr marL="342900" indent="-342900">
              <a:buClr>
                <a:schemeClr val="bg1"/>
              </a:buClr>
              <a:buFont typeface="Wingdings" panose="05000000000000000000" pitchFamily="2" charset="2"/>
              <a:buChar char="v"/>
            </a:pPr>
            <a:r>
              <a:rPr lang="en-US" sz="2400" dirty="0">
                <a:solidFill>
                  <a:schemeClr val="bg1"/>
                </a:solidFill>
                <a:latin typeface="Cambria" panose="02040503050406030204" pitchFamily="18" charset="0"/>
              </a:rPr>
              <a:t>Accessibility to NJDOE website </a:t>
            </a:r>
          </a:p>
        </p:txBody>
      </p:sp>
    </p:spTree>
    <p:extLst>
      <p:ext uri="{BB962C8B-B14F-4D97-AF65-F5344CB8AC3E}">
        <p14:creationId xmlns:p14="http://schemas.microsoft.com/office/powerpoint/2010/main" val="15598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 presetClass="entr" presetSubtype="8" decel="50000" fill="hold" nodeType="withEffect">
                                  <p:stCondLst>
                                    <p:cond delay="10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1250" fill="hold"/>
                                        <p:tgtEl>
                                          <p:spTgt spid="15"/>
                                        </p:tgtEl>
                                        <p:attrNameLst>
                                          <p:attrName>ppt_x</p:attrName>
                                        </p:attrNameLst>
                                      </p:cBhvr>
                                      <p:tavLst>
                                        <p:tav tm="0">
                                          <p:val>
                                            <p:strVal val="0-#ppt_w/2"/>
                                          </p:val>
                                        </p:tav>
                                        <p:tav tm="100000">
                                          <p:val>
                                            <p:strVal val="#ppt_x"/>
                                          </p:val>
                                        </p:tav>
                                      </p:tavLst>
                                    </p:anim>
                                    <p:anim calcmode="lin" valueType="num">
                                      <p:cBhvr additive="base">
                                        <p:cTn id="11" dur="1250" fill="hold"/>
                                        <p:tgtEl>
                                          <p:spTgt spid="15"/>
                                        </p:tgtEl>
                                        <p:attrNameLst>
                                          <p:attrName>ppt_y</p:attrName>
                                        </p:attrNameLst>
                                      </p:cBhvr>
                                      <p:tavLst>
                                        <p:tav tm="0">
                                          <p:val>
                                            <p:strVal val="#ppt_y"/>
                                          </p:val>
                                        </p:tav>
                                        <p:tav tm="100000">
                                          <p:val>
                                            <p:strVal val="#ppt_y"/>
                                          </p:val>
                                        </p:tav>
                                      </p:tavLst>
                                    </p:anim>
                                  </p:childTnLst>
                                </p:cTn>
                              </p:par>
                              <p:par>
                                <p:cTn id="12" presetID="2" presetClass="entr" presetSubtype="8" decel="45000"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1250" fill="hold"/>
                                        <p:tgtEl>
                                          <p:spTgt spid="14"/>
                                        </p:tgtEl>
                                        <p:attrNameLst>
                                          <p:attrName>ppt_x</p:attrName>
                                        </p:attrNameLst>
                                      </p:cBhvr>
                                      <p:tavLst>
                                        <p:tav tm="0">
                                          <p:val>
                                            <p:strVal val="0-#ppt_w/2"/>
                                          </p:val>
                                        </p:tav>
                                        <p:tav tm="100000">
                                          <p:val>
                                            <p:strVal val="#ppt_x"/>
                                          </p:val>
                                        </p:tav>
                                      </p:tavLst>
                                    </p:anim>
                                    <p:anim calcmode="lin" valueType="num">
                                      <p:cBhvr additive="base">
                                        <p:cTn id="15" dur="1250" fill="hold"/>
                                        <p:tgtEl>
                                          <p:spTgt spid="14"/>
                                        </p:tgtEl>
                                        <p:attrNameLst>
                                          <p:attrName>ppt_y</p:attrName>
                                        </p:attrNameLst>
                                      </p:cBhvr>
                                      <p:tavLst>
                                        <p:tav tm="0">
                                          <p:val>
                                            <p:strVal val="#ppt_y"/>
                                          </p:val>
                                        </p:tav>
                                        <p:tav tm="100000">
                                          <p:val>
                                            <p:strVal val="#ppt_y"/>
                                          </p:val>
                                        </p:tav>
                                      </p:tavLst>
                                    </p:anim>
                                  </p:childTnLst>
                                </p:cTn>
                              </p:par>
                              <p:par>
                                <p:cTn id="16" presetID="22" presetClass="entr" presetSubtype="8" fill="hold" grpId="0" nodeType="withEffect">
                                  <p:stCondLst>
                                    <p:cond delay="50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E77BE4-4FDF-4449-9924-E65A05E042AF}"/>
              </a:ext>
            </a:extLst>
          </p:cNvPr>
          <p:cNvSpPr/>
          <p:nvPr/>
        </p:nvSpPr>
        <p:spPr>
          <a:xfrm>
            <a:off x="0" y="1543691"/>
            <a:ext cx="12192000" cy="401268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6" name="TextBox 15">
            <a:extLst>
              <a:ext uri="{FF2B5EF4-FFF2-40B4-BE49-F238E27FC236}">
                <a16:creationId xmlns:a16="http://schemas.microsoft.com/office/drawing/2014/main" id="{AFAD095D-E8CD-4089-9B73-BDA0DBC0AA3D}"/>
              </a:ext>
            </a:extLst>
          </p:cNvPr>
          <p:cNvSpPr txBox="1"/>
          <p:nvPr/>
        </p:nvSpPr>
        <p:spPr>
          <a:xfrm>
            <a:off x="-1248910" y="1943674"/>
            <a:ext cx="7215376" cy="2838041"/>
          </a:xfrm>
          <a:prstGeom prst="rect">
            <a:avLst/>
          </a:prstGeom>
          <a:noFill/>
          <a:ln>
            <a:noFill/>
          </a:ln>
        </p:spPr>
        <p:txBody>
          <a:bodyPr wrap="square" lIns="0" tIns="0" rIns="0" bIns="0" rtlCol="0" anchor="ctr" anchorCtr="0">
            <a:noAutofit/>
          </a:bodyPr>
          <a:lstStyle/>
          <a:p>
            <a:pPr algn="ctr" defTabSz="457200"/>
            <a:r>
              <a:rPr lang="en-US" sz="2800" b="1" dirty="0">
                <a:solidFill>
                  <a:prstClr val="white"/>
                </a:solidFill>
                <a:latin typeface="Cambria" panose="02040503050406030204" pitchFamily="18" charset="0"/>
                <a:ea typeface="Source Sans Pro ExtraLight" charset="0"/>
                <a:cs typeface="Source Sans Pro ExtraLight" charset="0"/>
              </a:rPr>
              <a:t>Implications for </a:t>
            </a:r>
          </a:p>
          <a:p>
            <a:pPr algn="ctr" defTabSz="457200"/>
            <a:r>
              <a:rPr lang="en-US" sz="2800" b="1" dirty="0">
                <a:solidFill>
                  <a:prstClr val="white"/>
                </a:solidFill>
                <a:latin typeface="Cambria" panose="02040503050406030204" pitchFamily="18" charset="0"/>
                <a:ea typeface="Source Sans Pro ExtraLight" charset="0"/>
                <a:cs typeface="Source Sans Pro ExtraLight" charset="0"/>
              </a:rPr>
              <a:t>Professional Development</a:t>
            </a:r>
            <a:endParaRPr lang="en-US" sz="2800" b="1" dirty="0">
              <a:solidFill>
                <a:prstClr val="white"/>
              </a:solidFill>
              <a:latin typeface="Cambria" panose="02040503050406030204" pitchFamily="18" charset="0"/>
              <a:ea typeface="Calibri" charset="0"/>
              <a:cs typeface="Calibri" charset="0"/>
            </a:endParaRPr>
          </a:p>
        </p:txBody>
      </p:sp>
      <p:sp>
        <p:nvSpPr>
          <p:cNvPr id="14" name="Chevron 3">
            <a:extLst>
              <a:ext uri="{FF2B5EF4-FFF2-40B4-BE49-F238E27FC236}">
                <a16:creationId xmlns:a16="http://schemas.microsoft.com/office/drawing/2014/main" id="{438DB4F6-6F9F-46EE-9E20-E4508EAF64E2}"/>
              </a:ext>
            </a:extLst>
          </p:cNvPr>
          <p:cNvSpPr/>
          <p:nvPr/>
        </p:nvSpPr>
        <p:spPr>
          <a:xfrm>
            <a:off x="3138251" y="798397"/>
            <a:ext cx="2323302" cy="5208105"/>
          </a:xfrm>
          <a:prstGeom prst="chevron">
            <a:avLst>
              <a:gd name="adj" fmla="val 8401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dirty="0">
              <a:solidFill>
                <a:prstClr val="black"/>
              </a:solidFill>
              <a:latin typeface="Tw Cen MT" panose="020B0602020104020603"/>
            </a:endParaRPr>
          </a:p>
        </p:txBody>
      </p:sp>
      <p:pic>
        <p:nvPicPr>
          <p:cNvPr id="15" name="Picture 14">
            <a:extLst>
              <a:ext uri="{FF2B5EF4-FFF2-40B4-BE49-F238E27FC236}">
                <a16:creationId xmlns:a16="http://schemas.microsoft.com/office/drawing/2014/main" id="{5C583128-6C10-495B-BE5D-EB218837F9A6}"/>
              </a:ext>
            </a:extLst>
          </p:cNvPr>
          <p:cNvPicPr>
            <a:picLocks noChangeAspect="1"/>
          </p:cNvPicPr>
          <p:nvPr/>
        </p:nvPicPr>
        <p:blipFill>
          <a:blip r:embed="rId3"/>
          <a:stretch>
            <a:fillRect/>
          </a:stretch>
        </p:blipFill>
        <p:spPr>
          <a:xfrm>
            <a:off x="2721468" y="-26550"/>
            <a:ext cx="2859800" cy="6858000"/>
          </a:xfrm>
          <a:prstGeom prst="rect">
            <a:avLst/>
          </a:prstGeom>
        </p:spPr>
      </p:pic>
      <p:sp>
        <p:nvSpPr>
          <p:cNvPr id="2" name="TextBox 1">
            <a:extLst>
              <a:ext uri="{FF2B5EF4-FFF2-40B4-BE49-F238E27FC236}">
                <a16:creationId xmlns:a16="http://schemas.microsoft.com/office/drawing/2014/main" id="{C5B7140C-4AF1-405D-88BD-F4547C265985}"/>
              </a:ext>
            </a:extLst>
          </p:cNvPr>
          <p:cNvSpPr txBox="1"/>
          <p:nvPr/>
        </p:nvSpPr>
        <p:spPr>
          <a:xfrm>
            <a:off x="5760963" y="2857534"/>
            <a:ext cx="6251341" cy="1384995"/>
          </a:xfrm>
          <a:prstGeom prst="rect">
            <a:avLst/>
          </a:prstGeom>
          <a:noFill/>
        </p:spPr>
        <p:txBody>
          <a:bodyPr wrap="square" rtlCol="0" anchor="t">
            <a:spAutoFit/>
          </a:bodyPr>
          <a:lstStyle/>
          <a:p>
            <a:r>
              <a:rPr lang="en-US" sz="2400" dirty="0">
                <a:solidFill>
                  <a:schemeClr val="bg1"/>
                </a:solidFill>
                <a:latin typeface="Cambria" panose="02040503050406030204" pitchFamily="18" charset="0"/>
              </a:rPr>
              <a:t>Cross-training of team members due to the size and scope of this goal</a:t>
            </a:r>
          </a:p>
          <a:p>
            <a:r>
              <a:rPr lang="en-US" dirty="0"/>
              <a:t>.</a:t>
            </a:r>
          </a:p>
          <a:p>
            <a:endParaRPr lang="en-US" dirty="0"/>
          </a:p>
        </p:txBody>
      </p:sp>
    </p:spTree>
    <p:extLst>
      <p:ext uri="{BB962C8B-B14F-4D97-AF65-F5344CB8AC3E}">
        <p14:creationId xmlns:p14="http://schemas.microsoft.com/office/powerpoint/2010/main" val="294597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 presetClass="entr" presetSubtype="8" decel="50000" fill="hold" nodeType="withEffect">
                                  <p:stCondLst>
                                    <p:cond delay="10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1250" fill="hold"/>
                                        <p:tgtEl>
                                          <p:spTgt spid="15"/>
                                        </p:tgtEl>
                                        <p:attrNameLst>
                                          <p:attrName>ppt_x</p:attrName>
                                        </p:attrNameLst>
                                      </p:cBhvr>
                                      <p:tavLst>
                                        <p:tav tm="0">
                                          <p:val>
                                            <p:strVal val="0-#ppt_w/2"/>
                                          </p:val>
                                        </p:tav>
                                        <p:tav tm="100000">
                                          <p:val>
                                            <p:strVal val="#ppt_x"/>
                                          </p:val>
                                        </p:tav>
                                      </p:tavLst>
                                    </p:anim>
                                    <p:anim calcmode="lin" valueType="num">
                                      <p:cBhvr additive="base">
                                        <p:cTn id="11" dur="1250" fill="hold"/>
                                        <p:tgtEl>
                                          <p:spTgt spid="15"/>
                                        </p:tgtEl>
                                        <p:attrNameLst>
                                          <p:attrName>ppt_y</p:attrName>
                                        </p:attrNameLst>
                                      </p:cBhvr>
                                      <p:tavLst>
                                        <p:tav tm="0">
                                          <p:val>
                                            <p:strVal val="#ppt_y"/>
                                          </p:val>
                                        </p:tav>
                                        <p:tav tm="100000">
                                          <p:val>
                                            <p:strVal val="#ppt_y"/>
                                          </p:val>
                                        </p:tav>
                                      </p:tavLst>
                                    </p:anim>
                                  </p:childTnLst>
                                </p:cTn>
                              </p:par>
                              <p:par>
                                <p:cTn id="12" presetID="2" presetClass="entr" presetSubtype="8" decel="45000"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1250" fill="hold"/>
                                        <p:tgtEl>
                                          <p:spTgt spid="14"/>
                                        </p:tgtEl>
                                        <p:attrNameLst>
                                          <p:attrName>ppt_x</p:attrName>
                                        </p:attrNameLst>
                                      </p:cBhvr>
                                      <p:tavLst>
                                        <p:tav tm="0">
                                          <p:val>
                                            <p:strVal val="0-#ppt_w/2"/>
                                          </p:val>
                                        </p:tav>
                                        <p:tav tm="100000">
                                          <p:val>
                                            <p:strVal val="#ppt_x"/>
                                          </p:val>
                                        </p:tav>
                                      </p:tavLst>
                                    </p:anim>
                                    <p:anim calcmode="lin" valueType="num">
                                      <p:cBhvr additive="base">
                                        <p:cTn id="15" dur="1250" fill="hold"/>
                                        <p:tgtEl>
                                          <p:spTgt spid="14"/>
                                        </p:tgtEl>
                                        <p:attrNameLst>
                                          <p:attrName>ppt_y</p:attrName>
                                        </p:attrNameLst>
                                      </p:cBhvr>
                                      <p:tavLst>
                                        <p:tav tm="0">
                                          <p:val>
                                            <p:strVal val="#ppt_y"/>
                                          </p:val>
                                        </p:tav>
                                        <p:tav tm="100000">
                                          <p:val>
                                            <p:strVal val="#ppt_y"/>
                                          </p:val>
                                        </p:tav>
                                      </p:tavLst>
                                    </p:anim>
                                  </p:childTnLst>
                                </p:cTn>
                              </p:par>
                              <p:par>
                                <p:cTn id="16" presetID="22" presetClass="entr" presetSubtype="8" fill="hold" grpId="0" nodeType="withEffect">
                                  <p:stCondLst>
                                    <p:cond delay="50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E77BE4-4FDF-4449-9924-E65A05E042AF}"/>
              </a:ext>
            </a:extLst>
          </p:cNvPr>
          <p:cNvSpPr/>
          <p:nvPr/>
        </p:nvSpPr>
        <p:spPr>
          <a:xfrm>
            <a:off x="0" y="1543691"/>
            <a:ext cx="12192000" cy="401268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6" name="TextBox 15">
            <a:extLst>
              <a:ext uri="{FF2B5EF4-FFF2-40B4-BE49-F238E27FC236}">
                <a16:creationId xmlns:a16="http://schemas.microsoft.com/office/drawing/2014/main" id="{AFAD095D-E8CD-4089-9B73-BDA0DBC0AA3D}"/>
              </a:ext>
            </a:extLst>
          </p:cNvPr>
          <p:cNvSpPr txBox="1"/>
          <p:nvPr/>
        </p:nvSpPr>
        <p:spPr>
          <a:xfrm>
            <a:off x="-1248910" y="1943674"/>
            <a:ext cx="7215376" cy="2838041"/>
          </a:xfrm>
          <a:prstGeom prst="rect">
            <a:avLst/>
          </a:prstGeom>
          <a:noFill/>
          <a:ln>
            <a:noFill/>
          </a:ln>
        </p:spPr>
        <p:txBody>
          <a:bodyPr wrap="square" lIns="0" tIns="0" rIns="0" bIns="0" rtlCol="0" anchor="ctr" anchorCtr="0">
            <a:noAutofit/>
          </a:bodyPr>
          <a:lstStyle/>
          <a:p>
            <a:pPr algn="ctr" defTabSz="457200"/>
            <a:r>
              <a:rPr lang="en-US" sz="2800" b="1" dirty="0">
                <a:solidFill>
                  <a:prstClr val="white"/>
                </a:solidFill>
                <a:latin typeface="Cambria" panose="02040503050406030204" pitchFamily="18" charset="0"/>
                <a:ea typeface="Source Sans Pro ExtraLight" charset="0"/>
                <a:cs typeface="Source Sans Pro ExtraLight" charset="0"/>
              </a:rPr>
              <a:t>Implications for </a:t>
            </a:r>
          </a:p>
          <a:p>
            <a:pPr algn="ctr" defTabSz="457200"/>
            <a:r>
              <a:rPr lang="en-US" sz="2800" b="1" dirty="0">
                <a:solidFill>
                  <a:prstClr val="white"/>
                </a:solidFill>
                <a:latin typeface="Cambria" panose="02040503050406030204" pitchFamily="18" charset="0"/>
                <a:ea typeface="Calibri" charset="0"/>
                <a:cs typeface="Calibri" charset="0"/>
              </a:rPr>
              <a:t>Stakeholders</a:t>
            </a:r>
          </a:p>
        </p:txBody>
      </p:sp>
      <p:sp>
        <p:nvSpPr>
          <p:cNvPr id="14" name="Chevron 3">
            <a:extLst>
              <a:ext uri="{FF2B5EF4-FFF2-40B4-BE49-F238E27FC236}">
                <a16:creationId xmlns:a16="http://schemas.microsoft.com/office/drawing/2014/main" id="{438DB4F6-6F9F-46EE-9E20-E4508EAF64E2}"/>
              </a:ext>
            </a:extLst>
          </p:cNvPr>
          <p:cNvSpPr/>
          <p:nvPr/>
        </p:nvSpPr>
        <p:spPr>
          <a:xfrm>
            <a:off x="3138251" y="798397"/>
            <a:ext cx="2323302" cy="5208105"/>
          </a:xfrm>
          <a:prstGeom prst="chevron">
            <a:avLst>
              <a:gd name="adj" fmla="val 8401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dirty="0">
              <a:solidFill>
                <a:prstClr val="black"/>
              </a:solidFill>
              <a:latin typeface="Tw Cen MT" panose="020B0602020104020603"/>
            </a:endParaRPr>
          </a:p>
        </p:txBody>
      </p:sp>
      <p:pic>
        <p:nvPicPr>
          <p:cNvPr id="15" name="Picture 14">
            <a:extLst>
              <a:ext uri="{FF2B5EF4-FFF2-40B4-BE49-F238E27FC236}">
                <a16:creationId xmlns:a16="http://schemas.microsoft.com/office/drawing/2014/main" id="{5C583128-6C10-495B-BE5D-EB218837F9A6}"/>
              </a:ext>
            </a:extLst>
          </p:cNvPr>
          <p:cNvPicPr>
            <a:picLocks noChangeAspect="1"/>
          </p:cNvPicPr>
          <p:nvPr/>
        </p:nvPicPr>
        <p:blipFill>
          <a:blip r:embed="rId3"/>
          <a:stretch>
            <a:fillRect/>
          </a:stretch>
        </p:blipFill>
        <p:spPr>
          <a:xfrm>
            <a:off x="2721468" y="-26550"/>
            <a:ext cx="2859800" cy="6858000"/>
          </a:xfrm>
          <a:prstGeom prst="rect">
            <a:avLst/>
          </a:prstGeom>
        </p:spPr>
      </p:pic>
      <p:sp>
        <p:nvSpPr>
          <p:cNvPr id="2" name="TextBox 1">
            <a:extLst>
              <a:ext uri="{FF2B5EF4-FFF2-40B4-BE49-F238E27FC236}">
                <a16:creationId xmlns:a16="http://schemas.microsoft.com/office/drawing/2014/main" id="{C5B7140C-4AF1-405D-88BD-F4547C265985}"/>
              </a:ext>
            </a:extLst>
          </p:cNvPr>
          <p:cNvSpPr txBox="1"/>
          <p:nvPr/>
        </p:nvSpPr>
        <p:spPr>
          <a:xfrm>
            <a:off x="5581268" y="2393198"/>
            <a:ext cx="6251341" cy="1938992"/>
          </a:xfrm>
          <a:prstGeom prst="rect">
            <a:avLst/>
          </a:prstGeom>
          <a:noFill/>
        </p:spPr>
        <p:txBody>
          <a:bodyPr wrap="square" rtlCol="0">
            <a:spAutoFit/>
          </a:bodyPr>
          <a:lstStyle/>
          <a:p>
            <a:r>
              <a:rPr lang="en-US" sz="2400" dirty="0">
                <a:solidFill>
                  <a:schemeClr val="bg1"/>
                </a:solidFill>
                <a:latin typeface="Cambria" panose="02040503050406030204" pitchFamily="18" charset="0"/>
              </a:rPr>
              <a:t>An accurate inventory of all facilities resources and maintenance requirements allows for the prioritization of facilities funds which will have a direct impact on future budgets and the cost of operating facilities. </a:t>
            </a:r>
            <a:endParaRPr lang="en-US" dirty="0"/>
          </a:p>
        </p:txBody>
      </p:sp>
    </p:spTree>
    <p:extLst>
      <p:ext uri="{BB962C8B-B14F-4D97-AF65-F5344CB8AC3E}">
        <p14:creationId xmlns:p14="http://schemas.microsoft.com/office/powerpoint/2010/main" val="216001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 presetClass="entr" presetSubtype="8" decel="50000" fill="hold" nodeType="withEffect">
                                  <p:stCondLst>
                                    <p:cond delay="10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1250" fill="hold"/>
                                        <p:tgtEl>
                                          <p:spTgt spid="15"/>
                                        </p:tgtEl>
                                        <p:attrNameLst>
                                          <p:attrName>ppt_x</p:attrName>
                                        </p:attrNameLst>
                                      </p:cBhvr>
                                      <p:tavLst>
                                        <p:tav tm="0">
                                          <p:val>
                                            <p:strVal val="0-#ppt_w/2"/>
                                          </p:val>
                                        </p:tav>
                                        <p:tav tm="100000">
                                          <p:val>
                                            <p:strVal val="#ppt_x"/>
                                          </p:val>
                                        </p:tav>
                                      </p:tavLst>
                                    </p:anim>
                                    <p:anim calcmode="lin" valueType="num">
                                      <p:cBhvr additive="base">
                                        <p:cTn id="11" dur="1250" fill="hold"/>
                                        <p:tgtEl>
                                          <p:spTgt spid="15"/>
                                        </p:tgtEl>
                                        <p:attrNameLst>
                                          <p:attrName>ppt_y</p:attrName>
                                        </p:attrNameLst>
                                      </p:cBhvr>
                                      <p:tavLst>
                                        <p:tav tm="0">
                                          <p:val>
                                            <p:strVal val="#ppt_y"/>
                                          </p:val>
                                        </p:tav>
                                        <p:tav tm="100000">
                                          <p:val>
                                            <p:strVal val="#ppt_y"/>
                                          </p:val>
                                        </p:tav>
                                      </p:tavLst>
                                    </p:anim>
                                  </p:childTnLst>
                                </p:cTn>
                              </p:par>
                              <p:par>
                                <p:cTn id="12" presetID="2" presetClass="entr" presetSubtype="8" decel="45000"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1250" fill="hold"/>
                                        <p:tgtEl>
                                          <p:spTgt spid="14"/>
                                        </p:tgtEl>
                                        <p:attrNameLst>
                                          <p:attrName>ppt_x</p:attrName>
                                        </p:attrNameLst>
                                      </p:cBhvr>
                                      <p:tavLst>
                                        <p:tav tm="0">
                                          <p:val>
                                            <p:strVal val="0-#ppt_w/2"/>
                                          </p:val>
                                        </p:tav>
                                        <p:tav tm="100000">
                                          <p:val>
                                            <p:strVal val="#ppt_x"/>
                                          </p:val>
                                        </p:tav>
                                      </p:tavLst>
                                    </p:anim>
                                    <p:anim calcmode="lin" valueType="num">
                                      <p:cBhvr additive="base">
                                        <p:cTn id="15" dur="1250" fill="hold"/>
                                        <p:tgtEl>
                                          <p:spTgt spid="14"/>
                                        </p:tgtEl>
                                        <p:attrNameLst>
                                          <p:attrName>ppt_y</p:attrName>
                                        </p:attrNameLst>
                                      </p:cBhvr>
                                      <p:tavLst>
                                        <p:tav tm="0">
                                          <p:val>
                                            <p:strVal val="#ppt_y"/>
                                          </p:val>
                                        </p:tav>
                                        <p:tav tm="100000">
                                          <p:val>
                                            <p:strVal val="#ppt_y"/>
                                          </p:val>
                                        </p:tav>
                                      </p:tavLst>
                                    </p:anim>
                                  </p:childTnLst>
                                </p:cTn>
                              </p:par>
                              <p:par>
                                <p:cTn id="16" presetID="22" presetClass="entr" presetSubtype="8" fill="hold" grpId="0" nodeType="withEffect">
                                  <p:stCondLst>
                                    <p:cond delay="50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E77BE4-4FDF-4449-9924-E65A05E042AF}"/>
              </a:ext>
            </a:extLst>
          </p:cNvPr>
          <p:cNvSpPr/>
          <p:nvPr/>
        </p:nvSpPr>
        <p:spPr>
          <a:xfrm>
            <a:off x="0" y="0"/>
            <a:ext cx="435117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6" name="TextBox 15">
            <a:extLst>
              <a:ext uri="{FF2B5EF4-FFF2-40B4-BE49-F238E27FC236}">
                <a16:creationId xmlns:a16="http://schemas.microsoft.com/office/drawing/2014/main" id="{AFAD095D-E8CD-4089-9B73-BDA0DBC0AA3D}"/>
              </a:ext>
            </a:extLst>
          </p:cNvPr>
          <p:cNvSpPr txBox="1"/>
          <p:nvPr/>
        </p:nvSpPr>
        <p:spPr>
          <a:xfrm>
            <a:off x="199803" y="1888038"/>
            <a:ext cx="2634377" cy="2711329"/>
          </a:xfrm>
          <a:prstGeom prst="rect">
            <a:avLst/>
          </a:prstGeom>
          <a:noFill/>
          <a:ln>
            <a:noFill/>
          </a:ln>
        </p:spPr>
        <p:txBody>
          <a:bodyPr wrap="square" lIns="0" tIns="0" rIns="0" bIns="0" rtlCol="0" anchor="ctr" anchorCtr="0">
            <a:noAutofit/>
          </a:bodyPr>
          <a:lstStyle/>
          <a:p>
            <a:pPr algn="ctr" defTabSz="457200"/>
            <a:r>
              <a:rPr lang="en-US" sz="2800" b="1" dirty="0">
                <a:solidFill>
                  <a:prstClr val="white"/>
                </a:solidFill>
                <a:latin typeface="Cambria" panose="02040503050406030204" pitchFamily="18" charset="0"/>
                <a:ea typeface="Source Sans Pro ExtraLight" charset="0"/>
                <a:cs typeface="Source Sans Pro ExtraLight" charset="0"/>
              </a:rPr>
              <a:t>Assessment/</a:t>
            </a:r>
          </a:p>
          <a:p>
            <a:pPr algn="ctr" defTabSz="457200"/>
            <a:r>
              <a:rPr lang="en-US" sz="2800" b="1" dirty="0">
                <a:solidFill>
                  <a:prstClr val="white"/>
                </a:solidFill>
                <a:latin typeface="Cambria" panose="02040503050406030204" pitchFamily="18" charset="0"/>
                <a:ea typeface="Calibri" charset="0"/>
                <a:cs typeface="Calibri" charset="0"/>
              </a:rPr>
              <a:t>Accountability</a:t>
            </a:r>
          </a:p>
        </p:txBody>
      </p:sp>
      <p:sp>
        <p:nvSpPr>
          <p:cNvPr id="14" name="Chevron 3">
            <a:extLst>
              <a:ext uri="{FF2B5EF4-FFF2-40B4-BE49-F238E27FC236}">
                <a16:creationId xmlns:a16="http://schemas.microsoft.com/office/drawing/2014/main" id="{438DB4F6-6F9F-46EE-9E20-E4508EAF64E2}"/>
              </a:ext>
            </a:extLst>
          </p:cNvPr>
          <p:cNvSpPr/>
          <p:nvPr/>
        </p:nvSpPr>
        <p:spPr>
          <a:xfrm>
            <a:off x="1872332" y="754584"/>
            <a:ext cx="2323302" cy="5208105"/>
          </a:xfrm>
          <a:prstGeom prst="chevron">
            <a:avLst>
              <a:gd name="adj" fmla="val 8401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dirty="0">
              <a:solidFill>
                <a:prstClr val="black"/>
              </a:solidFill>
              <a:latin typeface="Tw Cen MT" panose="020B0602020104020603"/>
            </a:endParaRPr>
          </a:p>
        </p:txBody>
      </p:sp>
      <p:pic>
        <p:nvPicPr>
          <p:cNvPr id="15" name="Picture 14">
            <a:extLst>
              <a:ext uri="{FF2B5EF4-FFF2-40B4-BE49-F238E27FC236}">
                <a16:creationId xmlns:a16="http://schemas.microsoft.com/office/drawing/2014/main" id="{5C583128-6C10-495B-BE5D-EB218837F9A6}"/>
              </a:ext>
            </a:extLst>
          </p:cNvPr>
          <p:cNvPicPr>
            <a:picLocks noChangeAspect="1"/>
          </p:cNvPicPr>
          <p:nvPr/>
        </p:nvPicPr>
        <p:blipFill>
          <a:blip r:embed="rId3"/>
          <a:stretch>
            <a:fillRect/>
          </a:stretch>
        </p:blipFill>
        <p:spPr>
          <a:xfrm>
            <a:off x="1516991" y="-70363"/>
            <a:ext cx="2859800" cy="6858000"/>
          </a:xfrm>
          <a:prstGeom prst="rect">
            <a:avLst/>
          </a:prstGeom>
        </p:spPr>
      </p:pic>
      <p:sp>
        <p:nvSpPr>
          <p:cNvPr id="2" name="TextBox 1">
            <a:extLst>
              <a:ext uri="{FF2B5EF4-FFF2-40B4-BE49-F238E27FC236}">
                <a16:creationId xmlns:a16="http://schemas.microsoft.com/office/drawing/2014/main" id="{C5B7140C-4AF1-405D-88BD-F4547C265985}"/>
              </a:ext>
            </a:extLst>
          </p:cNvPr>
          <p:cNvSpPr txBox="1"/>
          <p:nvPr/>
        </p:nvSpPr>
        <p:spPr>
          <a:xfrm>
            <a:off x="4550973" y="2505038"/>
            <a:ext cx="7506050" cy="1477328"/>
          </a:xfrm>
          <a:prstGeom prst="rect">
            <a:avLst/>
          </a:prstGeom>
          <a:solidFill>
            <a:schemeClr val="bg1"/>
          </a:solidFill>
        </p:spPr>
        <p:txBody>
          <a:bodyPr wrap="square" rtlCol="0">
            <a:spAutoFit/>
          </a:bodyPr>
          <a:lstStyle/>
          <a:p>
            <a:pPr marL="342900" indent="-342900">
              <a:buClr>
                <a:srgbClr val="FF0000"/>
              </a:buClr>
              <a:buFont typeface="Wingdings" panose="05000000000000000000" pitchFamily="2" charset="2"/>
              <a:buChar char="Ø"/>
            </a:pPr>
            <a:r>
              <a:rPr lang="en-US" sz="2400" dirty="0">
                <a:latin typeface="Cambria" panose="02040503050406030204" pitchFamily="18" charset="0"/>
              </a:rPr>
              <a:t>Using the ECRA School Intelligence dashboard, each of these steps can be monitored and reported to selected stakeholder groups.</a:t>
            </a:r>
          </a:p>
          <a:p>
            <a:endParaRPr lang="en-US" dirty="0"/>
          </a:p>
        </p:txBody>
      </p:sp>
    </p:spTree>
    <p:extLst>
      <p:ext uri="{BB962C8B-B14F-4D97-AF65-F5344CB8AC3E}">
        <p14:creationId xmlns:p14="http://schemas.microsoft.com/office/powerpoint/2010/main" val="394575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 presetClass="entr" presetSubtype="8" decel="50000" fill="hold" nodeType="withEffect">
                                  <p:stCondLst>
                                    <p:cond delay="10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1250" fill="hold"/>
                                        <p:tgtEl>
                                          <p:spTgt spid="15"/>
                                        </p:tgtEl>
                                        <p:attrNameLst>
                                          <p:attrName>ppt_x</p:attrName>
                                        </p:attrNameLst>
                                      </p:cBhvr>
                                      <p:tavLst>
                                        <p:tav tm="0">
                                          <p:val>
                                            <p:strVal val="0-#ppt_w/2"/>
                                          </p:val>
                                        </p:tav>
                                        <p:tav tm="100000">
                                          <p:val>
                                            <p:strVal val="#ppt_x"/>
                                          </p:val>
                                        </p:tav>
                                      </p:tavLst>
                                    </p:anim>
                                    <p:anim calcmode="lin" valueType="num">
                                      <p:cBhvr additive="base">
                                        <p:cTn id="11" dur="1250" fill="hold"/>
                                        <p:tgtEl>
                                          <p:spTgt spid="15"/>
                                        </p:tgtEl>
                                        <p:attrNameLst>
                                          <p:attrName>ppt_y</p:attrName>
                                        </p:attrNameLst>
                                      </p:cBhvr>
                                      <p:tavLst>
                                        <p:tav tm="0">
                                          <p:val>
                                            <p:strVal val="#ppt_y"/>
                                          </p:val>
                                        </p:tav>
                                        <p:tav tm="100000">
                                          <p:val>
                                            <p:strVal val="#ppt_y"/>
                                          </p:val>
                                        </p:tav>
                                      </p:tavLst>
                                    </p:anim>
                                  </p:childTnLst>
                                </p:cTn>
                              </p:par>
                              <p:par>
                                <p:cTn id="12" presetID="2" presetClass="entr" presetSubtype="8" decel="45000"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1250" fill="hold"/>
                                        <p:tgtEl>
                                          <p:spTgt spid="14"/>
                                        </p:tgtEl>
                                        <p:attrNameLst>
                                          <p:attrName>ppt_x</p:attrName>
                                        </p:attrNameLst>
                                      </p:cBhvr>
                                      <p:tavLst>
                                        <p:tav tm="0">
                                          <p:val>
                                            <p:strVal val="0-#ppt_w/2"/>
                                          </p:val>
                                        </p:tav>
                                        <p:tav tm="100000">
                                          <p:val>
                                            <p:strVal val="#ppt_x"/>
                                          </p:val>
                                        </p:tav>
                                      </p:tavLst>
                                    </p:anim>
                                    <p:anim calcmode="lin" valueType="num">
                                      <p:cBhvr additive="base">
                                        <p:cTn id="15" dur="1250" fill="hold"/>
                                        <p:tgtEl>
                                          <p:spTgt spid="14"/>
                                        </p:tgtEl>
                                        <p:attrNameLst>
                                          <p:attrName>ppt_y</p:attrName>
                                        </p:attrNameLst>
                                      </p:cBhvr>
                                      <p:tavLst>
                                        <p:tav tm="0">
                                          <p:val>
                                            <p:strVal val="#ppt_y"/>
                                          </p:val>
                                        </p:tav>
                                        <p:tav tm="100000">
                                          <p:val>
                                            <p:strVal val="#ppt_y"/>
                                          </p:val>
                                        </p:tav>
                                      </p:tavLst>
                                    </p:anim>
                                  </p:childTnLst>
                                </p:cTn>
                              </p:par>
                              <p:par>
                                <p:cTn id="16" presetID="22" presetClass="entr" presetSubtype="8" fill="hold" grpId="0" nodeType="withEffect">
                                  <p:stCondLst>
                                    <p:cond delay="50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EDB072-154E-4093-B6D1-7DDE8BEBD351}"/>
              </a:ext>
            </a:extLst>
          </p:cNvPr>
          <p:cNvSpPr/>
          <p:nvPr/>
        </p:nvSpPr>
        <p:spPr>
          <a:xfrm>
            <a:off x="1" y="1557338"/>
            <a:ext cx="12192000" cy="4012682"/>
          </a:xfrm>
          <a:prstGeom prst="rect">
            <a:avLst/>
          </a:prstGeom>
          <a:solidFill>
            <a:schemeClr val="bg1"/>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34C1364B-7198-4E22-887D-93E48D85A7DF}"/>
              </a:ext>
            </a:extLst>
          </p:cNvPr>
          <p:cNvSpPr>
            <a:spLocks noGrp="1"/>
          </p:cNvSpPr>
          <p:nvPr>
            <p:ph type="ctrTitle"/>
          </p:nvPr>
        </p:nvSpPr>
        <p:spPr>
          <a:xfrm>
            <a:off x="1524000" y="1122363"/>
            <a:ext cx="9144000" cy="1568083"/>
          </a:xfrm>
        </p:spPr>
        <p:txBody>
          <a:bodyPr/>
          <a:lstStyle/>
          <a:p>
            <a:r>
              <a:rPr lang="en-US" dirty="0">
                <a:latin typeface="Cambria" panose="02040503050406030204" pitchFamily="18" charset="0"/>
              </a:rPr>
              <a:t>Primary Goal #2</a:t>
            </a:r>
          </a:p>
        </p:txBody>
      </p:sp>
      <p:sp>
        <p:nvSpPr>
          <p:cNvPr id="3" name="Subtitle 2">
            <a:extLst>
              <a:ext uri="{FF2B5EF4-FFF2-40B4-BE49-F238E27FC236}">
                <a16:creationId xmlns:a16="http://schemas.microsoft.com/office/drawing/2014/main" id="{BCBC013E-BFDF-4021-926E-06928BAE9B30}"/>
              </a:ext>
            </a:extLst>
          </p:cNvPr>
          <p:cNvSpPr>
            <a:spLocks noGrp="1"/>
          </p:cNvSpPr>
          <p:nvPr>
            <p:ph type="subTitle" idx="1"/>
          </p:nvPr>
        </p:nvSpPr>
        <p:spPr>
          <a:xfrm>
            <a:off x="585354" y="2879371"/>
            <a:ext cx="10651453" cy="1861680"/>
          </a:xfrm>
        </p:spPr>
        <p:txBody>
          <a:bodyPr>
            <a:noAutofit/>
          </a:bodyPr>
          <a:lstStyle/>
          <a:p>
            <a:r>
              <a:rPr lang="en-US" sz="3600" dirty="0">
                <a:latin typeface="Cambria" panose="02040503050406030204" pitchFamily="18" charset="0"/>
              </a:rPr>
              <a:t>Develop a financial plan to address anticipated shortfall in budget due to decrease and leveling of student enrollment for the next 3-5 years.</a:t>
            </a:r>
          </a:p>
          <a:p>
            <a:endParaRPr lang="en-US" sz="3600" dirty="0">
              <a:latin typeface="Cambria" panose="02040503050406030204" pitchFamily="18" charset="0"/>
            </a:endParaRPr>
          </a:p>
        </p:txBody>
      </p:sp>
      <p:sp>
        <p:nvSpPr>
          <p:cNvPr id="7" name="Freeform 8">
            <a:extLst>
              <a:ext uri="{FF2B5EF4-FFF2-40B4-BE49-F238E27FC236}">
                <a16:creationId xmlns:a16="http://schemas.microsoft.com/office/drawing/2014/main" id="{ADEB40FC-69DA-4F27-8BBA-4C4AEDD06840}"/>
              </a:ext>
            </a:extLst>
          </p:cNvPr>
          <p:cNvSpPr/>
          <p:nvPr/>
        </p:nvSpPr>
        <p:spPr>
          <a:xfrm>
            <a:off x="5022377"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8" name="Freeform 11">
            <a:extLst>
              <a:ext uri="{FF2B5EF4-FFF2-40B4-BE49-F238E27FC236}">
                <a16:creationId xmlns:a16="http://schemas.microsoft.com/office/drawing/2014/main" id="{B7B16672-F1D5-4575-A729-C9686D648C36}"/>
              </a:ext>
            </a:extLst>
          </p:cNvPr>
          <p:cNvSpPr/>
          <p:nvPr/>
        </p:nvSpPr>
        <p:spPr>
          <a:xfrm rot="10800000">
            <a:off x="5072887" y="-4436"/>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9" name="Freeform 8">
            <a:extLst>
              <a:ext uri="{FF2B5EF4-FFF2-40B4-BE49-F238E27FC236}">
                <a16:creationId xmlns:a16="http://schemas.microsoft.com/office/drawing/2014/main" id="{A03745D3-985B-4A12-AF88-C2647E669CC7}"/>
              </a:ext>
            </a:extLst>
          </p:cNvPr>
          <p:cNvSpPr/>
          <p:nvPr/>
        </p:nvSpPr>
        <p:spPr>
          <a:xfrm>
            <a:off x="9173571"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0" name="Freeform 11">
            <a:extLst>
              <a:ext uri="{FF2B5EF4-FFF2-40B4-BE49-F238E27FC236}">
                <a16:creationId xmlns:a16="http://schemas.microsoft.com/office/drawing/2014/main" id="{DD612993-5F97-4422-8E52-65CEC6072AB0}"/>
              </a:ext>
            </a:extLst>
          </p:cNvPr>
          <p:cNvSpPr/>
          <p:nvPr/>
        </p:nvSpPr>
        <p:spPr>
          <a:xfrm rot="10800000">
            <a:off x="9224081" y="-4436"/>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1" name="Freeform 8">
            <a:extLst>
              <a:ext uri="{FF2B5EF4-FFF2-40B4-BE49-F238E27FC236}">
                <a16:creationId xmlns:a16="http://schemas.microsoft.com/office/drawing/2014/main" id="{5B012D6A-0D9C-4FCF-A32F-605F440AC696}"/>
              </a:ext>
            </a:extLst>
          </p:cNvPr>
          <p:cNvSpPr/>
          <p:nvPr/>
        </p:nvSpPr>
        <p:spPr>
          <a:xfrm>
            <a:off x="1473490" y="6437318"/>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2" name="Freeform 11">
            <a:extLst>
              <a:ext uri="{FF2B5EF4-FFF2-40B4-BE49-F238E27FC236}">
                <a16:creationId xmlns:a16="http://schemas.microsoft.com/office/drawing/2014/main" id="{E22CEBE4-C7D6-450B-A5E8-E7F913D59AA1}"/>
              </a:ext>
            </a:extLst>
          </p:cNvPr>
          <p:cNvSpPr/>
          <p:nvPr/>
        </p:nvSpPr>
        <p:spPr>
          <a:xfrm rot="10800000">
            <a:off x="1524000" y="0"/>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Tree>
    <p:extLst>
      <p:ext uri="{BB962C8B-B14F-4D97-AF65-F5344CB8AC3E}">
        <p14:creationId xmlns:p14="http://schemas.microsoft.com/office/powerpoint/2010/main" val="204412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par>
                          <p:cTn id="8" fill="hold">
                            <p:stCondLst>
                              <p:cond delay="1750"/>
                            </p:stCondLst>
                            <p:childTnLst>
                              <p:par>
                                <p:cTn id="9" presetID="2" presetClass="entr" presetSubtype="1" decel="54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4" decel="5400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1" decel="5400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ppt_x"/>
                                          </p:val>
                                        </p:tav>
                                        <p:tav tm="100000">
                                          <p:val>
                                            <p:strVal val="#ppt_x"/>
                                          </p:val>
                                        </p:tav>
                                      </p:tavLst>
                                    </p:anim>
                                    <p:anim calcmode="lin" valueType="num">
                                      <p:cBhvr additive="base">
                                        <p:cTn id="20" dur="10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4" decel="5400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1" decel="5400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0-#ppt_h/2"/>
                                          </p:val>
                                        </p:tav>
                                        <p:tav tm="100000">
                                          <p:val>
                                            <p:strVal val="#ppt_y"/>
                                          </p:val>
                                        </p:tav>
                                      </p:tavLst>
                                    </p:anim>
                                  </p:childTnLst>
                                </p:cTn>
                              </p:par>
                              <p:par>
                                <p:cTn id="29" presetID="2" presetClass="entr" presetSubtype="4" decel="5400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D1FC6B-0A24-453D-8975-6D0BEBE5BD14}"/>
              </a:ext>
            </a:extLst>
          </p:cNvPr>
          <p:cNvSpPr/>
          <p:nvPr/>
        </p:nvSpPr>
        <p:spPr>
          <a:xfrm>
            <a:off x="0" y="649564"/>
            <a:ext cx="12192000" cy="885611"/>
          </a:xfrm>
          <a:prstGeom prst="rect">
            <a:avLst/>
          </a:prstGeom>
          <a:solidFill>
            <a:srgbClr val="629DD1">
              <a:lumMod val="75000"/>
            </a:srgbClr>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4" name="Rectangle 3">
            <a:extLst>
              <a:ext uri="{FF2B5EF4-FFF2-40B4-BE49-F238E27FC236}">
                <a16:creationId xmlns:a16="http://schemas.microsoft.com/office/drawing/2014/main" id="{DA93FDDA-5817-4871-8B43-9A7ADD808B7D}"/>
              </a:ext>
            </a:extLst>
          </p:cNvPr>
          <p:cNvSpPr/>
          <p:nvPr/>
        </p:nvSpPr>
        <p:spPr>
          <a:xfrm>
            <a:off x="0" y="1871129"/>
            <a:ext cx="12192000" cy="4012682"/>
          </a:xfrm>
          <a:prstGeom prst="rect">
            <a:avLst/>
          </a:prstGeom>
          <a:solidFill>
            <a:schemeClr val="bg1"/>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2893BB6A-5235-40A9-B9FD-4DB5696FA7A5}"/>
              </a:ext>
            </a:extLst>
          </p:cNvPr>
          <p:cNvSpPr>
            <a:spLocks noGrp="1"/>
          </p:cNvSpPr>
          <p:nvPr>
            <p:ph type="title"/>
          </p:nvPr>
        </p:nvSpPr>
        <p:spPr>
          <a:xfrm>
            <a:off x="573751" y="1049240"/>
            <a:ext cx="11373409" cy="697674"/>
          </a:xfrm>
        </p:spPr>
        <p:txBody>
          <a:bodyPr>
            <a:normAutofit fontScale="90000"/>
          </a:bodyPr>
          <a:lstStyle/>
          <a:p>
            <a:r>
              <a:rPr lang="en-US" b="1" dirty="0">
                <a:solidFill>
                  <a:schemeClr val="bg1"/>
                </a:solidFill>
                <a:latin typeface="Cambria" panose="02040503050406030204" pitchFamily="18" charset="0"/>
              </a:rPr>
              <a:t>Strategies/Action Steps-Primary Goal 2</a:t>
            </a:r>
            <a:br>
              <a:rPr lang="en-US" dirty="0">
                <a:effectLst/>
              </a:rPr>
            </a:br>
            <a:endParaRPr lang="en-US" dirty="0"/>
          </a:p>
        </p:txBody>
      </p:sp>
      <p:sp>
        <p:nvSpPr>
          <p:cNvPr id="3" name="Content Placeholder 2">
            <a:extLst>
              <a:ext uri="{FF2B5EF4-FFF2-40B4-BE49-F238E27FC236}">
                <a16:creationId xmlns:a16="http://schemas.microsoft.com/office/drawing/2014/main" id="{F5123DA9-8CBD-48C4-BCE4-536714BF6400}"/>
              </a:ext>
            </a:extLst>
          </p:cNvPr>
          <p:cNvSpPr>
            <a:spLocks noGrp="1"/>
          </p:cNvSpPr>
          <p:nvPr>
            <p:ph idx="1"/>
          </p:nvPr>
        </p:nvSpPr>
        <p:spPr>
          <a:xfrm>
            <a:off x="818957" y="2504556"/>
            <a:ext cx="10258773" cy="2936874"/>
          </a:xfrm>
        </p:spPr>
        <p:txBody>
          <a:bodyPr vert="horz" lIns="45720" tIns="45720" rIns="45720" bIns="45720" rtlCol="0" anchor="t">
            <a:normAutofit/>
          </a:bodyPr>
          <a:lstStyle/>
          <a:p>
            <a:pPr marL="736600" indent="-504190">
              <a:buClr>
                <a:srgbClr val="FF0000"/>
              </a:buClr>
              <a:buFont typeface="Wingdings" panose="05000000000000000000" pitchFamily="2" charset="2"/>
              <a:buChar char="v"/>
            </a:pPr>
            <a:r>
              <a:rPr lang="en-US" sz="2200" dirty="0">
                <a:latin typeface="Cambria" panose="02040503050406030204" pitchFamily="18" charset="0"/>
              </a:rPr>
              <a:t>Review and or update long-term enrollment projections</a:t>
            </a:r>
            <a:endParaRPr lang="en-US"/>
          </a:p>
          <a:p>
            <a:pPr marL="736600" indent="-504190">
              <a:buClr>
                <a:srgbClr val="FF0000"/>
              </a:buClr>
              <a:buFont typeface="Wingdings" panose="05000000000000000000" pitchFamily="2" charset="2"/>
              <a:buChar char="v"/>
            </a:pPr>
            <a:r>
              <a:rPr lang="en-US" sz="2200" dirty="0">
                <a:latin typeface="Cambria" panose="02040503050406030204" pitchFamily="18" charset="0"/>
              </a:rPr>
              <a:t>Obtain and review the most recent plans for the district</a:t>
            </a:r>
            <a:endParaRPr lang="en-US" sz="2200" dirty="0">
              <a:latin typeface="Cambria" panose="02040503050406030204" pitchFamily="18" charset="0"/>
              <a:ea typeface="Cambria"/>
            </a:endParaRPr>
          </a:p>
          <a:p>
            <a:pPr marL="736600" indent="-504190">
              <a:buClr>
                <a:srgbClr val="FF0000"/>
              </a:buClr>
              <a:buFont typeface="Wingdings" panose="05000000000000000000" pitchFamily="2" charset="2"/>
              <a:buChar char="v"/>
            </a:pPr>
            <a:r>
              <a:rPr lang="en-US" sz="2200" dirty="0">
                <a:latin typeface="Cambria" panose="02040503050406030204" pitchFamily="18" charset="0"/>
              </a:rPr>
              <a:t>Compile equipment replacement plans</a:t>
            </a:r>
            <a:endParaRPr lang="en-US" sz="2200" dirty="0">
              <a:latin typeface="Cambria" panose="02040503050406030204" pitchFamily="18" charset="0"/>
              <a:ea typeface="Cambria"/>
            </a:endParaRPr>
          </a:p>
          <a:p>
            <a:pPr marL="736600" indent="-504190">
              <a:buClr>
                <a:srgbClr val="FF0000"/>
              </a:buClr>
              <a:buFont typeface="Wingdings" panose="05000000000000000000" pitchFamily="2" charset="2"/>
              <a:buChar char="v"/>
            </a:pPr>
            <a:r>
              <a:rPr lang="en-US" sz="2200" dirty="0">
                <a:latin typeface="Cambria" panose="02040503050406030204" pitchFamily="18" charset="0"/>
              </a:rPr>
              <a:t>Assess known State and Federal mandates on the horizon</a:t>
            </a:r>
            <a:endParaRPr lang="en-US" sz="2200" dirty="0">
              <a:latin typeface="Cambria" panose="02040503050406030204" pitchFamily="18" charset="0"/>
              <a:ea typeface="Cambria"/>
            </a:endParaRPr>
          </a:p>
          <a:p>
            <a:endParaRPr lang="en-US" dirty="0"/>
          </a:p>
          <a:p>
            <a:endParaRPr lang="en-US" dirty="0"/>
          </a:p>
        </p:txBody>
      </p:sp>
      <p:sp>
        <p:nvSpPr>
          <p:cNvPr id="6" name="Freeform 8">
            <a:extLst>
              <a:ext uri="{FF2B5EF4-FFF2-40B4-BE49-F238E27FC236}">
                <a16:creationId xmlns:a16="http://schemas.microsoft.com/office/drawing/2014/main" id="{F05FAAEA-7BE1-4CF4-AEFA-EBFE13A3EE21}"/>
              </a:ext>
            </a:extLst>
          </p:cNvPr>
          <p:cNvSpPr/>
          <p:nvPr/>
        </p:nvSpPr>
        <p:spPr>
          <a:xfrm>
            <a:off x="5022377"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7" name="Freeform 8">
            <a:extLst>
              <a:ext uri="{FF2B5EF4-FFF2-40B4-BE49-F238E27FC236}">
                <a16:creationId xmlns:a16="http://schemas.microsoft.com/office/drawing/2014/main" id="{B2BD358A-E060-452A-BDBA-98EA059C3E39}"/>
              </a:ext>
            </a:extLst>
          </p:cNvPr>
          <p:cNvSpPr/>
          <p:nvPr/>
        </p:nvSpPr>
        <p:spPr>
          <a:xfrm>
            <a:off x="9173571"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8" name="Freeform 8">
            <a:extLst>
              <a:ext uri="{FF2B5EF4-FFF2-40B4-BE49-F238E27FC236}">
                <a16:creationId xmlns:a16="http://schemas.microsoft.com/office/drawing/2014/main" id="{40820212-D2E4-4273-9918-58B859007BFF}"/>
              </a:ext>
            </a:extLst>
          </p:cNvPr>
          <p:cNvSpPr/>
          <p:nvPr/>
        </p:nvSpPr>
        <p:spPr>
          <a:xfrm>
            <a:off x="1473490" y="6437318"/>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Tree>
    <p:extLst>
      <p:ext uri="{BB962C8B-B14F-4D97-AF65-F5344CB8AC3E}">
        <p14:creationId xmlns:p14="http://schemas.microsoft.com/office/powerpoint/2010/main" val="416260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250"/>
                                        <p:tgtEl>
                                          <p:spTgt spid="5"/>
                                        </p:tgtEl>
                                      </p:cBhvr>
                                    </p:animEffect>
                                  </p:childTnLst>
                                </p:cTn>
                              </p:par>
                            </p:childTnLst>
                          </p:cTn>
                        </p:par>
                        <p:par>
                          <p:cTn id="11" fill="hold">
                            <p:stCondLst>
                              <p:cond delay="1750"/>
                            </p:stCondLst>
                            <p:childTnLst>
                              <p:par>
                                <p:cTn id="12" presetID="2" presetClass="entr" presetSubtype="4" decel="5400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decel="5400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ppt_x"/>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decel="5400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ppt_x"/>
                                          </p:val>
                                        </p:tav>
                                        <p:tav tm="100000">
                                          <p:val>
                                            <p:strVal val="#ppt_x"/>
                                          </p:val>
                                        </p:tav>
                                      </p:tavLst>
                                    </p:anim>
                                    <p:anim calcmode="lin" valueType="num">
                                      <p:cBhvr additive="base">
                                        <p:cTn id="23"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7"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D1FC6B-0A24-453D-8975-6D0BEBE5BD14}"/>
              </a:ext>
            </a:extLst>
          </p:cNvPr>
          <p:cNvSpPr/>
          <p:nvPr/>
        </p:nvSpPr>
        <p:spPr>
          <a:xfrm>
            <a:off x="0" y="649564"/>
            <a:ext cx="12192000" cy="885611"/>
          </a:xfrm>
          <a:prstGeom prst="rect">
            <a:avLst/>
          </a:prstGeom>
          <a:solidFill>
            <a:srgbClr val="629DD1">
              <a:lumMod val="75000"/>
            </a:srgbClr>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4" name="Rectangle 3">
            <a:extLst>
              <a:ext uri="{FF2B5EF4-FFF2-40B4-BE49-F238E27FC236}">
                <a16:creationId xmlns:a16="http://schemas.microsoft.com/office/drawing/2014/main" id="{DA93FDDA-5817-4871-8B43-9A7ADD808B7D}"/>
              </a:ext>
            </a:extLst>
          </p:cNvPr>
          <p:cNvSpPr/>
          <p:nvPr/>
        </p:nvSpPr>
        <p:spPr>
          <a:xfrm>
            <a:off x="0" y="1871129"/>
            <a:ext cx="12192000" cy="4012682"/>
          </a:xfrm>
          <a:prstGeom prst="rect">
            <a:avLst/>
          </a:prstGeom>
          <a:solidFill>
            <a:schemeClr val="bg1"/>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2893BB6A-5235-40A9-B9FD-4DB5696FA7A5}"/>
              </a:ext>
            </a:extLst>
          </p:cNvPr>
          <p:cNvSpPr>
            <a:spLocks noGrp="1"/>
          </p:cNvSpPr>
          <p:nvPr>
            <p:ph type="title"/>
          </p:nvPr>
        </p:nvSpPr>
        <p:spPr>
          <a:xfrm>
            <a:off x="573751" y="1049240"/>
            <a:ext cx="11373409" cy="697674"/>
          </a:xfrm>
        </p:spPr>
        <p:txBody>
          <a:bodyPr>
            <a:normAutofit fontScale="90000"/>
          </a:bodyPr>
          <a:lstStyle/>
          <a:p>
            <a:r>
              <a:rPr lang="en-US" b="1" dirty="0">
                <a:solidFill>
                  <a:schemeClr val="bg1"/>
                </a:solidFill>
                <a:latin typeface="Cambria" panose="02040503050406030204" pitchFamily="18" charset="0"/>
              </a:rPr>
              <a:t>Strategies/Action Steps-Primary Goal 1</a:t>
            </a:r>
            <a:br>
              <a:rPr lang="en-US" dirty="0">
                <a:effectLst/>
              </a:rPr>
            </a:br>
            <a:endParaRPr lang="en-US" dirty="0"/>
          </a:p>
        </p:txBody>
      </p:sp>
      <p:sp>
        <p:nvSpPr>
          <p:cNvPr id="3" name="Content Placeholder 2">
            <a:extLst>
              <a:ext uri="{FF2B5EF4-FFF2-40B4-BE49-F238E27FC236}">
                <a16:creationId xmlns:a16="http://schemas.microsoft.com/office/drawing/2014/main" id="{F5123DA9-8CBD-48C4-BCE4-536714BF6400}"/>
              </a:ext>
            </a:extLst>
          </p:cNvPr>
          <p:cNvSpPr>
            <a:spLocks noGrp="1"/>
          </p:cNvSpPr>
          <p:nvPr>
            <p:ph idx="1"/>
          </p:nvPr>
        </p:nvSpPr>
        <p:spPr>
          <a:xfrm>
            <a:off x="943691" y="2931946"/>
            <a:ext cx="10633528" cy="2951865"/>
          </a:xfrm>
        </p:spPr>
        <p:txBody>
          <a:bodyPr/>
          <a:lstStyle/>
          <a:p>
            <a:pPr marL="736600" indent="-504825">
              <a:buClr>
                <a:srgbClr val="FF0000"/>
              </a:buClr>
              <a:buFont typeface="Wingdings" panose="05000000000000000000" pitchFamily="2" charset="2"/>
              <a:buChar char="v"/>
            </a:pPr>
            <a:r>
              <a:rPr lang="en-US" sz="2200" dirty="0">
                <a:latin typeface="Cambria" panose="02040503050406030204" pitchFamily="18" charset="0"/>
              </a:rPr>
              <a:t>Review current Funding Law</a:t>
            </a:r>
          </a:p>
          <a:p>
            <a:pPr marL="736600" indent="-504825">
              <a:buClr>
                <a:srgbClr val="FF0000"/>
              </a:buClr>
              <a:buFont typeface="Wingdings" panose="05000000000000000000" pitchFamily="2" charset="2"/>
              <a:buChar char="v"/>
            </a:pPr>
            <a:r>
              <a:rPr lang="en-US" sz="2200" dirty="0">
                <a:latin typeface="Cambria" panose="02040503050406030204" pitchFamily="18" charset="0"/>
              </a:rPr>
              <a:t>Review delivery of all services and ascertain most efficient means of delivery.</a:t>
            </a:r>
          </a:p>
          <a:p>
            <a:pPr marL="736600" indent="-504825">
              <a:buClr>
                <a:srgbClr val="FF0000"/>
              </a:buClr>
              <a:buFont typeface="Wingdings" panose="05000000000000000000" pitchFamily="2" charset="2"/>
              <a:buChar char="v"/>
            </a:pPr>
            <a:r>
              <a:rPr lang="en-US" sz="2200" dirty="0">
                <a:latin typeface="Cambria" panose="02040503050406030204" pitchFamily="18" charset="0"/>
              </a:rPr>
              <a:t>Compile 3-year Budget Projection</a:t>
            </a:r>
          </a:p>
          <a:p>
            <a:endParaRPr lang="en-US" dirty="0"/>
          </a:p>
          <a:p>
            <a:endParaRPr lang="en-US" dirty="0"/>
          </a:p>
        </p:txBody>
      </p:sp>
      <p:sp>
        <p:nvSpPr>
          <p:cNvPr id="6" name="Freeform 8">
            <a:extLst>
              <a:ext uri="{FF2B5EF4-FFF2-40B4-BE49-F238E27FC236}">
                <a16:creationId xmlns:a16="http://schemas.microsoft.com/office/drawing/2014/main" id="{F05FAAEA-7BE1-4CF4-AEFA-EBFE13A3EE21}"/>
              </a:ext>
            </a:extLst>
          </p:cNvPr>
          <p:cNvSpPr/>
          <p:nvPr/>
        </p:nvSpPr>
        <p:spPr>
          <a:xfrm>
            <a:off x="5022377"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7" name="Freeform 8">
            <a:extLst>
              <a:ext uri="{FF2B5EF4-FFF2-40B4-BE49-F238E27FC236}">
                <a16:creationId xmlns:a16="http://schemas.microsoft.com/office/drawing/2014/main" id="{B2BD358A-E060-452A-BDBA-98EA059C3E39}"/>
              </a:ext>
            </a:extLst>
          </p:cNvPr>
          <p:cNvSpPr/>
          <p:nvPr/>
        </p:nvSpPr>
        <p:spPr>
          <a:xfrm>
            <a:off x="9173571"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8" name="Freeform 8">
            <a:extLst>
              <a:ext uri="{FF2B5EF4-FFF2-40B4-BE49-F238E27FC236}">
                <a16:creationId xmlns:a16="http://schemas.microsoft.com/office/drawing/2014/main" id="{40820212-D2E4-4273-9918-58B859007BFF}"/>
              </a:ext>
            </a:extLst>
          </p:cNvPr>
          <p:cNvSpPr/>
          <p:nvPr/>
        </p:nvSpPr>
        <p:spPr>
          <a:xfrm>
            <a:off x="1473490" y="6437318"/>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Tree>
    <p:extLst>
      <p:ext uri="{BB962C8B-B14F-4D97-AF65-F5344CB8AC3E}">
        <p14:creationId xmlns:p14="http://schemas.microsoft.com/office/powerpoint/2010/main" val="64104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250"/>
                                        <p:tgtEl>
                                          <p:spTgt spid="5"/>
                                        </p:tgtEl>
                                      </p:cBhvr>
                                    </p:animEffect>
                                  </p:childTnLst>
                                </p:cTn>
                              </p:par>
                            </p:childTnLst>
                          </p:cTn>
                        </p:par>
                        <p:par>
                          <p:cTn id="11" fill="hold">
                            <p:stCondLst>
                              <p:cond delay="1750"/>
                            </p:stCondLst>
                            <p:childTnLst>
                              <p:par>
                                <p:cTn id="12" presetID="2" presetClass="entr" presetSubtype="4" decel="5400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decel="5400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ppt_x"/>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decel="5400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ppt_x"/>
                                          </p:val>
                                        </p:tav>
                                        <p:tav tm="100000">
                                          <p:val>
                                            <p:strVal val="#ppt_x"/>
                                          </p:val>
                                        </p:tav>
                                      </p:tavLst>
                                    </p:anim>
                                    <p:anim calcmode="lin" valueType="num">
                                      <p:cBhvr additive="base">
                                        <p:cTn id="23"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7"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E77BE4-4FDF-4449-9924-E65A05E042AF}"/>
              </a:ext>
            </a:extLst>
          </p:cNvPr>
          <p:cNvSpPr/>
          <p:nvPr/>
        </p:nvSpPr>
        <p:spPr>
          <a:xfrm>
            <a:off x="0" y="1274162"/>
            <a:ext cx="12192000" cy="460198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6" name="TextBox 15">
            <a:extLst>
              <a:ext uri="{FF2B5EF4-FFF2-40B4-BE49-F238E27FC236}">
                <a16:creationId xmlns:a16="http://schemas.microsoft.com/office/drawing/2014/main" id="{AFAD095D-E8CD-4089-9B73-BDA0DBC0AA3D}"/>
              </a:ext>
            </a:extLst>
          </p:cNvPr>
          <p:cNvSpPr txBox="1"/>
          <p:nvPr/>
        </p:nvSpPr>
        <p:spPr>
          <a:xfrm>
            <a:off x="-1248910" y="1943674"/>
            <a:ext cx="7215376" cy="2838041"/>
          </a:xfrm>
          <a:prstGeom prst="rect">
            <a:avLst/>
          </a:prstGeom>
          <a:noFill/>
          <a:ln>
            <a:noFill/>
          </a:ln>
        </p:spPr>
        <p:txBody>
          <a:bodyPr wrap="square" lIns="0" tIns="0" rIns="0" bIns="0" rtlCol="0" anchor="ctr" anchorCtr="0">
            <a:noAutofit/>
          </a:bodyPr>
          <a:lstStyle/>
          <a:p>
            <a:pPr algn="ctr" defTabSz="457200"/>
            <a:r>
              <a:rPr lang="en-US" sz="2800" b="1" dirty="0">
                <a:solidFill>
                  <a:prstClr val="white"/>
                </a:solidFill>
                <a:latin typeface="Cambria" panose="02040503050406030204" pitchFamily="18" charset="0"/>
                <a:ea typeface="Source Sans Pro ExtraLight" charset="0"/>
                <a:cs typeface="Source Sans Pro ExtraLight" charset="0"/>
              </a:rPr>
              <a:t>Barriers/Challenges</a:t>
            </a:r>
            <a:endParaRPr lang="en-US" sz="2800" b="1" dirty="0">
              <a:solidFill>
                <a:prstClr val="white"/>
              </a:solidFill>
              <a:latin typeface="Cambria" panose="02040503050406030204" pitchFamily="18" charset="0"/>
              <a:ea typeface="Calibri" charset="0"/>
              <a:cs typeface="Calibri" charset="0"/>
            </a:endParaRPr>
          </a:p>
        </p:txBody>
      </p:sp>
      <p:sp>
        <p:nvSpPr>
          <p:cNvPr id="14" name="Chevron 3">
            <a:extLst>
              <a:ext uri="{FF2B5EF4-FFF2-40B4-BE49-F238E27FC236}">
                <a16:creationId xmlns:a16="http://schemas.microsoft.com/office/drawing/2014/main" id="{438DB4F6-6F9F-46EE-9E20-E4508EAF64E2}"/>
              </a:ext>
            </a:extLst>
          </p:cNvPr>
          <p:cNvSpPr/>
          <p:nvPr/>
        </p:nvSpPr>
        <p:spPr>
          <a:xfrm>
            <a:off x="3138251" y="798397"/>
            <a:ext cx="2323302" cy="5208105"/>
          </a:xfrm>
          <a:prstGeom prst="chevron">
            <a:avLst>
              <a:gd name="adj" fmla="val 8401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dirty="0">
              <a:solidFill>
                <a:prstClr val="black"/>
              </a:solidFill>
              <a:latin typeface="Tw Cen MT" panose="020B0602020104020603"/>
            </a:endParaRPr>
          </a:p>
        </p:txBody>
      </p:sp>
      <p:pic>
        <p:nvPicPr>
          <p:cNvPr id="15" name="Picture 14">
            <a:extLst>
              <a:ext uri="{FF2B5EF4-FFF2-40B4-BE49-F238E27FC236}">
                <a16:creationId xmlns:a16="http://schemas.microsoft.com/office/drawing/2014/main" id="{5C583128-6C10-495B-BE5D-EB218837F9A6}"/>
              </a:ext>
            </a:extLst>
          </p:cNvPr>
          <p:cNvPicPr>
            <a:picLocks noChangeAspect="1"/>
          </p:cNvPicPr>
          <p:nvPr/>
        </p:nvPicPr>
        <p:blipFill>
          <a:blip r:embed="rId3"/>
          <a:stretch>
            <a:fillRect/>
          </a:stretch>
        </p:blipFill>
        <p:spPr>
          <a:xfrm>
            <a:off x="2721468" y="-26550"/>
            <a:ext cx="2859800" cy="6858000"/>
          </a:xfrm>
          <a:prstGeom prst="rect">
            <a:avLst/>
          </a:prstGeom>
        </p:spPr>
      </p:pic>
      <p:sp>
        <p:nvSpPr>
          <p:cNvPr id="2" name="TextBox 1">
            <a:extLst>
              <a:ext uri="{FF2B5EF4-FFF2-40B4-BE49-F238E27FC236}">
                <a16:creationId xmlns:a16="http://schemas.microsoft.com/office/drawing/2014/main" id="{C5B7140C-4AF1-405D-88BD-F4547C265985}"/>
              </a:ext>
            </a:extLst>
          </p:cNvPr>
          <p:cNvSpPr txBox="1"/>
          <p:nvPr/>
        </p:nvSpPr>
        <p:spPr>
          <a:xfrm>
            <a:off x="5581268" y="2762529"/>
            <a:ext cx="6305932" cy="1200329"/>
          </a:xfrm>
          <a:prstGeom prst="rect">
            <a:avLst/>
          </a:prstGeom>
          <a:noFill/>
        </p:spPr>
        <p:txBody>
          <a:bodyPr wrap="square" rtlCol="0">
            <a:spAutoFit/>
          </a:bodyPr>
          <a:lstStyle/>
          <a:p>
            <a:pPr>
              <a:buClr>
                <a:schemeClr val="bg1"/>
              </a:buClr>
            </a:pPr>
            <a:r>
              <a:rPr lang="en-US" sz="2400" dirty="0">
                <a:solidFill>
                  <a:schemeClr val="bg1"/>
                </a:solidFill>
                <a:latin typeface="Cambria" panose="02040503050406030204" pitchFamily="18" charset="0"/>
              </a:rPr>
              <a:t>A funding formula that has not been fully funded and adjustments to formula performed as Budget adjustments to the State’s budget</a:t>
            </a:r>
          </a:p>
        </p:txBody>
      </p:sp>
    </p:spTree>
    <p:extLst>
      <p:ext uri="{BB962C8B-B14F-4D97-AF65-F5344CB8AC3E}">
        <p14:creationId xmlns:p14="http://schemas.microsoft.com/office/powerpoint/2010/main" val="167893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 presetClass="entr" presetSubtype="8" decel="50000" fill="hold" nodeType="withEffect">
                                  <p:stCondLst>
                                    <p:cond delay="10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1250" fill="hold"/>
                                        <p:tgtEl>
                                          <p:spTgt spid="15"/>
                                        </p:tgtEl>
                                        <p:attrNameLst>
                                          <p:attrName>ppt_x</p:attrName>
                                        </p:attrNameLst>
                                      </p:cBhvr>
                                      <p:tavLst>
                                        <p:tav tm="0">
                                          <p:val>
                                            <p:strVal val="0-#ppt_w/2"/>
                                          </p:val>
                                        </p:tav>
                                        <p:tav tm="100000">
                                          <p:val>
                                            <p:strVal val="#ppt_x"/>
                                          </p:val>
                                        </p:tav>
                                      </p:tavLst>
                                    </p:anim>
                                    <p:anim calcmode="lin" valueType="num">
                                      <p:cBhvr additive="base">
                                        <p:cTn id="11" dur="1250" fill="hold"/>
                                        <p:tgtEl>
                                          <p:spTgt spid="15"/>
                                        </p:tgtEl>
                                        <p:attrNameLst>
                                          <p:attrName>ppt_y</p:attrName>
                                        </p:attrNameLst>
                                      </p:cBhvr>
                                      <p:tavLst>
                                        <p:tav tm="0">
                                          <p:val>
                                            <p:strVal val="#ppt_y"/>
                                          </p:val>
                                        </p:tav>
                                        <p:tav tm="100000">
                                          <p:val>
                                            <p:strVal val="#ppt_y"/>
                                          </p:val>
                                        </p:tav>
                                      </p:tavLst>
                                    </p:anim>
                                  </p:childTnLst>
                                </p:cTn>
                              </p:par>
                              <p:par>
                                <p:cTn id="12" presetID="2" presetClass="entr" presetSubtype="8" decel="45000"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1250" fill="hold"/>
                                        <p:tgtEl>
                                          <p:spTgt spid="14"/>
                                        </p:tgtEl>
                                        <p:attrNameLst>
                                          <p:attrName>ppt_x</p:attrName>
                                        </p:attrNameLst>
                                      </p:cBhvr>
                                      <p:tavLst>
                                        <p:tav tm="0">
                                          <p:val>
                                            <p:strVal val="0-#ppt_w/2"/>
                                          </p:val>
                                        </p:tav>
                                        <p:tav tm="100000">
                                          <p:val>
                                            <p:strVal val="#ppt_x"/>
                                          </p:val>
                                        </p:tav>
                                      </p:tavLst>
                                    </p:anim>
                                    <p:anim calcmode="lin" valueType="num">
                                      <p:cBhvr additive="base">
                                        <p:cTn id="15" dur="1250" fill="hold"/>
                                        <p:tgtEl>
                                          <p:spTgt spid="14"/>
                                        </p:tgtEl>
                                        <p:attrNameLst>
                                          <p:attrName>ppt_y</p:attrName>
                                        </p:attrNameLst>
                                      </p:cBhvr>
                                      <p:tavLst>
                                        <p:tav tm="0">
                                          <p:val>
                                            <p:strVal val="#ppt_y"/>
                                          </p:val>
                                        </p:tav>
                                        <p:tav tm="100000">
                                          <p:val>
                                            <p:strVal val="#ppt_y"/>
                                          </p:val>
                                        </p:tav>
                                      </p:tavLst>
                                    </p:anim>
                                  </p:childTnLst>
                                </p:cTn>
                              </p:par>
                              <p:par>
                                <p:cTn id="16" presetID="22" presetClass="entr" presetSubtype="8" fill="hold" grpId="0" nodeType="withEffect">
                                  <p:stCondLst>
                                    <p:cond delay="50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D1FC6B-0A24-453D-8975-6D0BEBE5BD14}"/>
              </a:ext>
            </a:extLst>
          </p:cNvPr>
          <p:cNvSpPr/>
          <p:nvPr/>
        </p:nvSpPr>
        <p:spPr>
          <a:xfrm>
            <a:off x="0" y="649564"/>
            <a:ext cx="12192000" cy="885611"/>
          </a:xfrm>
          <a:prstGeom prst="rect">
            <a:avLst/>
          </a:prstGeom>
          <a:solidFill>
            <a:srgbClr val="629DD1">
              <a:lumMod val="75000"/>
            </a:srgbClr>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4" name="Rectangle 3">
            <a:extLst>
              <a:ext uri="{FF2B5EF4-FFF2-40B4-BE49-F238E27FC236}">
                <a16:creationId xmlns:a16="http://schemas.microsoft.com/office/drawing/2014/main" id="{DA93FDDA-5817-4871-8B43-9A7ADD808B7D}"/>
              </a:ext>
            </a:extLst>
          </p:cNvPr>
          <p:cNvSpPr/>
          <p:nvPr/>
        </p:nvSpPr>
        <p:spPr>
          <a:xfrm>
            <a:off x="0" y="1746914"/>
            <a:ext cx="12192000" cy="4225800"/>
          </a:xfrm>
          <a:prstGeom prst="rect">
            <a:avLst/>
          </a:prstGeom>
          <a:solidFill>
            <a:schemeClr val="bg1"/>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2893BB6A-5235-40A9-B9FD-4DB5696FA7A5}"/>
              </a:ext>
            </a:extLst>
          </p:cNvPr>
          <p:cNvSpPr>
            <a:spLocks noGrp="1"/>
          </p:cNvSpPr>
          <p:nvPr>
            <p:ph type="title"/>
          </p:nvPr>
        </p:nvSpPr>
        <p:spPr>
          <a:xfrm>
            <a:off x="573751" y="1049240"/>
            <a:ext cx="11493329" cy="697674"/>
          </a:xfrm>
        </p:spPr>
        <p:txBody>
          <a:bodyPr>
            <a:normAutofit fontScale="90000"/>
          </a:bodyPr>
          <a:lstStyle/>
          <a:p>
            <a:r>
              <a:rPr lang="en-US" b="1" dirty="0">
                <a:solidFill>
                  <a:schemeClr val="bg1"/>
                </a:solidFill>
                <a:latin typeface="Cambria" panose="02040503050406030204" pitchFamily="18" charset="0"/>
              </a:rPr>
              <a:t>Strategies/Action Steps-Primary Goal 1</a:t>
            </a:r>
            <a:br>
              <a:rPr lang="en-US" dirty="0">
                <a:effectLst/>
              </a:rPr>
            </a:br>
            <a:endParaRPr lang="en-US" dirty="0"/>
          </a:p>
        </p:txBody>
      </p:sp>
      <p:sp>
        <p:nvSpPr>
          <p:cNvPr id="3" name="Content Placeholder 2">
            <a:extLst>
              <a:ext uri="{FF2B5EF4-FFF2-40B4-BE49-F238E27FC236}">
                <a16:creationId xmlns:a16="http://schemas.microsoft.com/office/drawing/2014/main" id="{F5123DA9-8CBD-48C4-BCE4-536714BF6400}"/>
              </a:ext>
            </a:extLst>
          </p:cNvPr>
          <p:cNvSpPr>
            <a:spLocks noGrp="1"/>
          </p:cNvSpPr>
          <p:nvPr>
            <p:ph idx="1"/>
          </p:nvPr>
        </p:nvSpPr>
        <p:spPr>
          <a:xfrm>
            <a:off x="260982" y="1871129"/>
            <a:ext cx="11806099" cy="5249802"/>
          </a:xfrm>
        </p:spPr>
        <p:txBody>
          <a:bodyPr vert="horz" lIns="45720" tIns="45720" rIns="45720" bIns="45720" rtlCol="0" anchor="t">
            <a:normAutofit/>
          </a:bodyPr>
          <a:lstStyle/>
          <a:p>
            <a:pPr marL="0" lvl="0" indent="0">
              <a:lnSpc>
                <a:spcPct val="110000"/>
              </a:lnSpc>
              <a:spcBef>
                <a:spcPts val="1000"/>
              </a:spcBef>
              <a:spcAft>
                <a:spcPts val="0"/>
              </a:spcAft>
              <a:buClrTx/>
              <a:buSzTx/>
              <a:buNone/>
            </a:pPr>
            <a:r>
              <a:rPr lang="en-US" sz="2200" b="1" u="sng" dirty="0">
                <a:solidFill>
                  <a:prstClr val="black"/>
                </a:solidFill>
                <a:latin typeface="Cambria" panose="02040503050406030204" pitchFamily="18" charset="0"/>
              </a:rPr>
              <a:t>Program Development #1</a:t>
            </a:r>
            <a:r>
              <a:rPr lang="en-US" sz="2200" b="1" dirty="0">
                <a:solidFill>
                  <a:prstClr val="black"/>
                </a:solidFill>
                <a:latin typeface="Cambria" panose="02040503050406030204" pitchFamily="18" charset="0"/>
              </a:rPr>
              <a:t>: Develop/Assemble a Career/College Paths/Academies Committee Structure: In alignment with the District's Programs of Study. Create clear aligned career/college pathways for students. </a:t>
            </a:r>
          </a:p>
          <a:p>
            <a:pPr marL="736600" indent="-504190">
              <a:buClr>
                <a:srgbClr val="FF0000"/>
              </a:buClr>
              <a:buFont typeface="Wingdings" panose="05000000000000000000" pitchFamily="2" charset="2"/>
              <a:buChar char="v"/>
            </a:pPr>
            <a:r>
              <a:rPr lang="en-US" sz="2200" dirty="0">
                <a:latin typeface="Cambria" panose="02040503050406030204" pitchFamily="18" charset="0"/>
                <a:ea typeface="Calibri" panose="020F0502020204030204" pitchFamily="34" charset="0"/>
                <a:cs typeface="Times New Roman" panose="02020603050405020304" pitchFamily="18" charset="0"/>
              </a:rPr>
              <a:t>This will focus on Career Path Academies for the College/University bound student and research the feasibility of Career Academies that could be developed for the Non-College Bound Student</a:t>
            </a:r>
            <a:endParaRPr lang="en-US" sz="2200" dirty="0">
              <a:latin typeface="Cambria" panose="02040503050406030204" pitchFamily="18" charset="0"/>
              <a:ea typeface="Cambria"/>
              <a:cs typeface="Times New Roman" panose="02020603050405020304" pitchFamily="18" charset="0"/>
            </a:endParaRPr>
          </a:p>
          <a:p>
            <a:pPr marL="736600" indent="-504190">
              <a:buClr>
                <a:srgbClr val="FF0000"/>
              </a:buClr>
              <a:buFont typeface="Wingdings" panose="05000000000000000000" pitchFamily="2" charset="2"/>
              <a:buChar char="v"/>
            </a:pPr>
            <a:r>
              <a:rPr lang="en-US" sz="2200" dirty="0">
                <a:latin typeface="Cambria" panose="02040503050406030204" pitchFamily="18" charset="0"/>
                <a:ea typeface="Calibri" panose="020F0502020204030204" pitchFamily="34" charset="0"/>
                <a:cs typeface="Times New Roman" panose="02020603050405020304" pitchFamily="18" charset="0"/>
              </a:rPr>
              <a:t>Create a Career/College Path/Academies Committee</a:t>
            </a:r>
            <a:endParaRPr lang="en-US" sz="2200">
              <a:latin typeface="Cambria" panose="02040503050406030204" pitchFamily="18" charset="0"/>
              <a:ea typeface="Cambria"/>
              <a:cs typeface="Times New Roman" panose="02020603050405020304" pitchFamily="18" charset="0"/>
            </a:endParaRPr>
          </a:p>
          <a:p>
            <a:pPr marL="736600" indent="-504190">
              <a:buClr>
                <a:srgbClr val="FF0000"/>
              </a:buClr>
              <a:buFont typeface="Wingdings" panose="05000000000000000000" pitchFamily="2" charset="2"/>
              <a:buChar char="v"/>
            </a:pPr>
            <a:r>
              <a:rPr lang="en-US" sz="2200" dirty="0">
                <a:latin typeface="Cambria" panose="02040503050406030204" pitchFamily="18" charset="0"/>
                <a:ea typeface="Calibri" panose="020F0502020204030204" pitchFamily="34" charset="0"/>
                <a:cs typeface="Times New Roman" panose="02020603050405020304" pitchFamily="18" charset="0"/>
              </a:rPr>
              <a:t>Research area best practice high schools on career and college paths including the formation of Academies</a:t>
            </a:r>
            <a:endParaRPr lang="en-US" sz="2200">
              <a:latin typeface="Cambria" panose="02040503050406030204" pitchFamily="18" charset="0"/>
              <a:ea typeface="Cambria"/>
              <a:cs typeface="Times New Roman" panose="02020603050405020304" pitchFamily="18" charset="0"/>
            </a:endParaRPr>
          </a:p>
          <a:p>
            <a:pPr marL="736600" indent="-504190">
              <a:buClr>
                <a:srgbClr val="FF0000"/>
              </a:buClr>
              <a:buFont typeface="Wingdings" panose="05000000000000000000" pitchFamily="2" charset="2"/>
              <a:buChar char="v"/>
            </a:pPr>
            <a:r>
              <a:rPr lang="en-US" sz="2200" dirty="0">
                <a:latin typeface="Cambria" panose="02040503050406030204" pitchFamily="18" charset="0"/>
                <a:ea typeface="Calibri" panose="020F0502020204030204" pitchFamily="34" charset="0"/>
                <a:cs typeface="Times New Roman" panose="02020603050405020304" pitchFamily="18" charset="0"/>
              </a:rPr>
              <a:t>Some high school visitations to area best practice high schools </a:t>
            </a:r>
            <a:endParaRPr lang="en-US" sz="2200">
              <a:latin typeface="Cambria" panose="02040503050406030204" pitchFamily="18" charset="0"/>
              <a:ea typeface="Cambria"/>
              <a:cs typeface="Times New Roman" panose="02020603050405020304" pitchFamily="18" charset="0"/>
            </a:endParaRPr>
          </a:p>
          <a:p>
            <a:endParaRPr lang="en-US" dirty="0"/>
          </a:p>
          <a:p>
            <a:endParaRPr lang="en-US" dirty="0"/>
          </a:p>
        </p:txBody>
      </p:sp>
      <p:sp>
        <p:nvSpPr>
          <p:cNvPr id="6" name="Freeform 8">
            <a:extLst>
              <a:ext uri="{FF2B5EF4-FFF2-40B4-BE49-F238E27FC236}">
                <a16:creationId xmlns:a16="http://schemas.microsoft.com/office/drawing/2014/main" id="{F05FAAEA-7BE1-4CF4-AEFA-EBFE13A3EE21}"/>
              </a:ext>
            </a:extLst>
          </p:cNvPr>
          <p:cNvSpPr/>
          <p:nvPr/>
        </p:nvSpPr>
        <p:spPr>
          <a:xfrm>
            <a:off x="5022377"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7" name="Freeform 8">
            <a:extLst>
              <a:ext uri="{FF2B5EF4-FFF2-40B4-BE49-F238E27FC236}">
                <a16:creationId xmlns:a16="http://schemas.microsoft.com/office/drawing/2014/main" id="{B2BD358A-E060-452A-BDBA-98EA059C3E39}"/>
              </a:ext>
            </a:extLst>
          </p:cNvPr>
          <p:cNvSpPr/>
          <p:nvPr/>
        </p:nvSpPr>
        <p:spPr>
          <a:xfrm>
            <a:off x="9173571"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8" name="Freeform 8">
            <a:extLst>
              <a:ext uri="{FF2B5EF4-FFF2-40B4-BE49-F238E27FC236}">
                <a16:creationId xmlns:a16="http://schemas.microsoft.com/office/drawing/2014/main" id="{40820212-D2E4-4273-9918-58B859007BFF}"/>
              </a:ext>
            </a:extLst>
          </p:cNvPr>
          <p:cNvSpPr/>
          <p:nvPr/>
        </p:nvSpPr>
        <p:spPr>
          <a:xfrm>
            <a:off x="1473490" y="6437318"/>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Tree>
    <p:extLst>
      <p:ext uri="{BB962C8B-B14F-4D97-AF65-F5344CB8AC3E}">
        <p14:creationId xmlns:p14="http://schemas.microsoft.com/office/powerpoint/2010/main" val="57580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250"/>
                                        <p:tgtEl>
                                          <p:spTgt spid="5"/>
                                        </p:tgtEl>
                                      </p:cBhvr>
                                    </p:animEffect>
                                  </p:childTnLst>
                                </p:cTn>
                              </p:par>
                            </p:childTnLst>
                          </p:cTn>
                        </p:par>
                        <p:par>
                          <p:cTn id="11" fill="hold">
                            <p:stCondLst>
                              <p:cond delay="1750"/>
                            </p:stCondLst>
                            <p:childTnLst>
                              <p:par>
                                <p:cTn id="12" presetID="2" presetClass="entr" presetSubtype="4" decel="5400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decel="5400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ppt_x"/>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decel="5400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ppt_x"/>
                                          </p:val>
                                        </p:tav>
                                        <p:tav tm="100000">
                                          <p:val>
                                            <p:strVal val="#ppt_x"/>
                                          </p:val>
                                        </p:tav>
                                      </p:tavLst>
                                    </p:anim>
                                    <p:anim calcmode="lin" valueType="num">
                                      <p:cBhvr additive="base">
                                        <p:cTn id="23"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7"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E77BE4-4FDF-4449-9924-E65A05E042AF}"/>
              </a:ext>
            </a:extLst>
          </p:cNvPr>
          <p:cNvSpPr/>
          <p:nvPr/>
        </p:nvSpPr>
        <p:spPr>
          <a:xfrm>
            <a:off x="0" y="1543691"/>
            <a:ext cx="12192000" cy="401268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6" name="TextBox 15">
            <a:extLst>
              <a:ext uri="{FF2B5EF4-FFF2-40B4-BE49-F238E27FC236}">
                <a16:creationId xmlns:a16="http://schemas.microsoft.com/office/drawing/2014/main" id="{AFAD095D-E8CD-4089-9B73-BDA0DBC0AA3D}"/>
              </a:ext>
            </a:extLst>
          </p:cNvPr>
          <p:cNvSpPr txBox="1"/>
          <p:nvPr/>
        </p:nvSpPr>
        <p:spPr>
          <a:xfrm>
            <a:off x="-1248910" y="1943674"/>
            <a:ext cx="7215376" cy="2838041"/>
          </a:xfrm>
          <a:prstGeom prst="rect">
            <a:avLst/>
          </a:prstGeom>
          <a:noFill/>
          <a:ln>
            <a:noFill/>
          </a:ln>
        </p:spPr>
        <p:txBody>
          <a:bodyPr wrap="square" lIns="0" tIns="0" rIns="0" bIns="0" rtlCol="0" anchor="ctr" anchorCtr="0">
            <a:noAutofit/>
          </a:bodyPr>
          <a:lstStyle/>
          <a:p>
            <a:pPr algn="ctr" defTabSz="457200"/>
            <a:r>
              <a:rPr lang="en-US" sz="2800" b="1" dirty="0">
                <a:solidFill>
                  <a:prstClr val="white"/>
                </a:solidFill>
                <a:latin typeface="Cambria" panose="02040503050406030204" pitchFamily="18" charset="0"/>
                <a:ea typeface="Source Sans Pro ExtraLight" charset="0"/>
                <a:cs typeface="Source Sans Pro ExtraLight" charset="0"/>
              </a:rPr>
              <a:t>Implications for </a:t>
            </a:r>
          </a:p>
          <a:p>
            <a:pPr algn="ctr" defTabSz="457200"/>
            <a:r>
              <a:rPr lang="en-US" sz="2800" b="1" dirty="0">
                <a:solidFill>
                  <a:prstClr val="white"/>
                </a:solidFill>
                <a:latin typeface="Cambria" panose="02040503050406030204" pitchFamily="18" charset="0"/>
                <a:ea typeface="Source Sans Pro ExtraLight" charset="0"/>
                <a:cs typeface="Source Sans Pro ExtraLight" charset="0"/>
              </a:rPr>
              <a:t>Professional Development</a:t>
            </a:r>
            <a:endParaRPr lang="en-US" sz="2800" b="1" dirty="0">
              <a:solidFill>
                <a:prstClr val="white"/>
              </a:solidFill>
              <a:latin typeface="Cambria" panose="02040503050406030204" pitchFamily="18" charset="0"/>
              <a:ea typeface="Calibri" charset="0"/>
              <a:cs typeface="Calibri" charset="0"/>
            </a:endParaRPr>
          </a:p>
        </p:txBody>
      </p:sp>
      <p:sp>
        <p:nvSpPr>
          <p:cNvPr id="14" name="Chevron 3">
            <a:extLst>
              <a:ext uri="{FF2B5EF4-FFF2-40B4-BE49-F238E27FC236}">
                <a16:creationId xmlns:a16="http://schemas.microsoft.com/office/drawing/2014/main" id="{438DB4F6-6F9F-46EE-9E20-E4508EAF64E2}"/>
              </a:ext>
            </a:extLst>
          </p:cNvPr>
          <p:cNvSpPr/>
          <p:nvPr/>
        </p:nvSpPr>
        <p:spPr>
          <a:xfrm>
            <a:off x="3138251" y="798397"/>
            <a:ext cx="2323302" cy="5208105"/>
          </a:xfrm>
          <a:prstGeom prst="chevron">
            <a:avLst>
              <a:gd name="adj" fmla="val 8401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dirty="0">
              <a:solidFill>
                <a:prstClr val="black"/>
              </a:solidFill>
              <a:latin typeface="Tw Cen MT" panose="020B0602020104020603"/>
            </a:endParaRPr>
          </a:p>
        </p:txBody>
      </p:sp>
      <p:pic>
        <p:nvPicPr>
          <p:cNvPr id="15" name="Picture 14">
            <a:extLst>
              <a:ext uri="{FF2B5EF4-FFF2-40B4-BE49-F238E27FC236}">
                <a16:creationId xmlns:a16="http://schemas.microsoft.com/office/drawing/2014/main" id="{5C583128-6C10-495B-BE5D-EB218837F9A6}"/>
              </a:ext>
            </a:extLst>
          </p:cNvPr>
          <p:cNvPicPr>
            <a:picLocks noChangeAspect="1"/>
          </p:cNvPicPr>
          <p:nvPr/>
        </p:nvPicPr>
        <p:blipFill>
          <a:blip r:embed="rId3"/>
          <a:stretch>
            <a:fillRect/>
          </a:stretch>
        </p:blipFill>
        <p:spPr>
          <a:xfrm>
            <a:off x="2721468" y="-26550"/>
            <a:ext cx="2859800" cy="6858000"/>
          </a:xfrm>
          <a:prstGeom prst="rect">
            <a:avLst/>
          </a:prstGeom>
        </p:spPr>
      </p:pic>
      <p:sp>
        <p:nvSpPr>
          <p:cNvPr id="2" name="TextBox 1">
            <a:extLst>
              <a:ext uri="{FF2B5EF4-FFF2-40B4-BE49-F238E27FC236}">
                <a16:creationId xmlns:a16="http://schemas.microsoft.com/office/drawing/2014/main" id="{C5B7140C-4AF1-405D-88BD-F4547C265985}"/>
              </a:ext>
            </a:extLst>
          </p:cNvPr>
          <p:cNvSpPr txBox="1"/>
          <p:nvPr/>
        </p:nvSpPr>
        <p:spPr>
          <a:xfrm>
            <a:off x="5760963" y="2857534"/>
            <a:ext cx="6251341" cy="1107996"/>
          </a:xfrm>
          <a:prstGeom prst="rect">
            <a:avLst/>
          </a:prstGeom>
          <a:noFill/>
        </p:spPr>
        <p:txBody>
          <a:bodyPr wrap="square" rtlCol="0">
            <a:spAutoFit/>
          </a:bodyPr>
          <a:lstStyle/>
          <a:p>
            <a:r>
              <a:rPr lang="en-US" sz="2400" dirty="0">
                <a:solidFill>
                  <a:schemeClr val="bg1"/>
                </a:solidFill>
                <a:latin typeface="Cambria" panose="02040503050406030204" pitchFamily="18" charset="0"/>
              </a:rPr>
              <a:t>Cross-training of team members due to the size and scope of this goal</a:t>
            </a:r>
            <a:r>
              <a:rPr lang="en-US" dirty="0"/>
              <a:t>.</a:t>
            </a:r>
          </a:p>
          <a:p>
            <a:endParaRPr lang="en-US" dirty="0"/>
          </a:p>
        </p:txBody>
      </p:sp>
    </p:spTree>
    <p:extLst>
      <p:ext uri="{BB962C8B-B14F-4D97-AF65-F5344CB8AC3E}">
        <p14:creationId xmlns:p14="http://schemas.microsoft.com/office/powerpoint/2010/main" val="137899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 presetClass="entr" presetSubtype="8" decel="50000" fill="hold" nodeType="withEffect">
                                  <p:stCondLst>
                                    <p:cond delay="10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1250" fill="hold"/>
                                        <p:tgtEl>
                                          <p:spTgt spid="15"/>
                                        </p:tgtEl>
                                        <p:attrNameLst>
                                          <p:attrName>ppt_x</p:attrName>
                                        </p:attrNameLst>
                                      </p:cBhvr>
                                      <p:tavLst>
                                        <p:tav tm="0">
                                          <p:val>
                                            <p:strVal val="0-#ppt_w/2"/>
                                          </p:val>
                                        </p:tav>
                                        <p:tav tm="100000">
                                          <p:val>
                                            <p:strVal val="#ppt_x"/>
                                          </p:val>
                                        </p:tav>
                                      </p:tavLst>
                                    </p:anim>
                                    <p:anim calcmode="lin" valueType="num">
                                      <p:cBhvr additive="base">
                                        <p:cTn id="11" dur="1250" fill="hold"/>
                                        <p:tgtEl>
                                          <p:spTgt spid="15"/>
                                        </p:tgtEl>
                                        <p:attrNameLst>
                                          <p:attrName>ppt_y</p:attrName>
                                        </p:attrNameLst>
                                      </p:cBhvr>
                                      <p:tavLst>
                                        <p:tav tm="0">
                                          <p:val>
                                            <p:strVal val="#ppt_y"/>
                                          </p:val>
                                        </p:tav>
                                        <p:tav tm="100000">
                                          <p:val>
                                            <p:strVal val="#ppt_y"/>
                                          </p:val>
                                        </p:tav>
                                      </p:tavLst>
                                    </p:anim>
                                  </p:childTnLst>
                                </p:cTn>
                              </p:par>
                              <p:par>
                                <p:cTn id="12" presetID="2" presetClass="entr" presetSubtype="8" decel="45000"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1250" fill="hold"/>
                                        <p:tgtEl>
                                          <p:spTgt spid="14"/>
                                        </p:tgtEl>
                                        <p:attrNameLst>
                                          <p:attrName>ppt_x</p:attrName>
                                        </p:attrNameLst>
                                      </p:cBhvr>
                                      <p:tavLst>
                                        <p:tav tm="0">
                                          <p:val>
                                            <p:strVal val="0-#ppt_w/2"/>
                                          </p:val>
                                        </p:tav>
                                        <p:tav tm="100000">
                                          <p:val>
                                            <p:strVal val="#ppt_x"/>
                                          </p:val>
                                        </p:tav>
                                      </p:tavLst>
                                    </p:anim>
                                    <p:anim calcmode="lin" valueType="num">
                                      <p:cBhvr additive="base">
                                        <p:cTn id="15" dur="1250" fill="hold"/>
                                        <p:tgtEl>
                                          <p:spTgt spid="14"/>
                                        </p:tgtEl>
                                        <p:attrNameLst>
                                          <p:attrName>ppt_y</p:attrName>
                                        </p:attrNameLst>
                                      </p:cBhvr>
                                      <p:tavLst>
                                        <p:tav tm="0">
                                          <p:val>
                                            <p:strVal val="#ppt_y"/>
                                          </p:val>
                                        </p:tav>
                                        <p:tav tm="100000">
                                          <p:val>
                                            <p:strVal val="#ppt_y"/>
                                          </p:val>
                                        </p:tav>
                                      </p:tavLst>
                                    </p:anim>
                                  </p:childTnLst>
                                </p:cTn>
                              </p:par>
                              <p:par>
                                <p:cTn id="16" presetID="22" presetClass="entr" presetSubtype="8" fill="hold" grpId="0" nodeType="withEffect">
                                  <p:stCondLst>
                                    <p:cond delay="50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1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E77BE4-4FDF-4449-9924-E65A05E042AF}"/>
              </a:ext>
            </a:extLst>
          </p:cNvPr>
          <p:cNvSpPr/>
          <p:nvPr/>
        </p:nvSpPr>
        <p:spPr>
          <a:xfrm>
            <a:off x="0" y="1543691"/>
            <a:ext cx="12192000" cy="401268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6" name="TextBox 15">
            <a:extLst>
              <a:ext uri="{FF2B5EF4-FFF2-40B4-BE49-F238E27FC236}">
                <a16:creationId xmlns:a16="http://schemas.microsoft.com/office/drawing/2014/main" id="{AFAD095D-E8CD-4089-9B73-BDA0DBC0AA3D}"/>
              </a:ext>
            </a:extLst>
          </p:cNvPr>
          <p:cNvSpPr txBox="1"/>
          <p:nvPr/>
        </p:nvSpPr>
        <p:spPr>
          <a:xfrm>
            <a:off x="-1248910" y="1943674"/>
            <a:ext cx="7215376" cy="2838041"/>
          </a:xfrm>
          <a:prstGeom prst="rect">
            <a:avLst/>
          </a:prstGeom>
          <a:noFill/>
          <a:ln>
            <a:noFill/>
          </a:ln>
        </p:spPr>
        <p:txBody>
          <a:bodyPr wrap="square" lIns="0" tIns="0" rIns="0" bIns="0" rtlCol="0" anchor="ctr" anchorCtr="0">
            <a:noAutofit/>
          </a:bodyPr>
          <a:lstStyle/>
          <a:p>
            <a:pPr algn="ctr" defTabSz="457200"/>
            <a:r>
              <a:rPr lang="en-US" sz="2800" b="1" dirty="0">
                <a:solidFill>
                  <a:prstClr val="white"/>
                </a:solidFill>
                <a:latin typeface="Cambria" panose="02040503050406030204" pitchFamily="18" charset="0"/>
                <a:ea typeface="Source Sans Pro ExtraLight" charset="0"/>
                <a:cs typeface="Source Sans Pro ExtraLight" charset="0"/>
              </a:rPr>
              <a:t>Implications for </a:t>
            </a:r>
          </a:p>
          <a:p>
            <a:pPr algn="ctr" defTabSz="457200"/>
            <a:r>
              <a:rPr lang="en-US" sz="2800" b="1" dirty="0">
                <a:solidFill>
                  <a:prstClr val="white"/>
                </a:solidFill>
                <a:latin typeface="Cambria" panose="02040503050406030204" pitchFamily="18" charset="0"/>
                <a:ea typeface="Calibri" charset="0"/>
                <a:cs typeface="Calibri" charset="0"/>
              </a:rPr>
              <a:t>Stakeholders</a:t>
            </a:r>
          </a:p>
        </p:txBody>
      </p:sp>
      <p:sp>
        <p:nvSpPr>
          <p:cNvPr id="14" name="Chevron 3">
            <a:extLst>
              <a:ext uri="{FF2B5EF4-FFF2-40B4-BE49-F238E27FC236}">
                <a16:creationId xmlns:a16="http://schemas.microsoft.com/office/drawing/2014/main" id="{438DB4F6-6F9F-46EE-9E20-E4508EAF64E2}"/>
              </a:ext>
            </a:extLst>
          </p:cNvPr>
          <p:cNvSpPr/>
          <p:nvPr/>
        </p:nvSpPr>
        <p:spPr>
          <a:xfrm>
            <a:off x="3138251" y="798397"/>
            <a:ext cx="2323302" cy="5208105"/>
          </a:xfrm>
          <a:prstGeom prst="chevron">
            <a:avLst>
              <a:gd name="adj" fmla="val 8401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dirty="0">
              <a:solidFill>
                <a:prstClr val="black"/>
              </a:solidFill>
              <a:latin typeface="Tw Cen MT" panose="020B0602020104020603"/>
            </a:endParaRPr>
          </a:p>
        </p:txBody>
      </p:sp>
      <p:pic>
        <p:nvPicPr>
          <p:cNvPr id="15" name="Picture 14">
            <a:extLst>
              <a:ext uri="{FF2B5EF4-FFF2-40B4-BE49-F238E27FC236}">
                <a16:creationId xmlns:a16="http://schemas.microsoft.com/office/drawing/2014/main" id="{5C583128-6C10-495B-BE5D-EB218837F9A6}"/>
              </a:ext>
            </a:extLst>
          </p:cNvPr>
          <p:cNvPicPr>
            <a:picLocks noChangeAspect="1"/>
          </p:cNvPicPr>
          <p:nvPr/>
        </p:nvPicPr>
        <p:blipFill>
          <a:blip r:embed="rId3"/>
          <a:stretch>
            <a:fillRect/>
          </a:stretch>
        </p:blipFill>
        <p:spPr>
          <a:xfrm>
            <a:off x="2721468" y="-26550"/>
            <a:ext cx="2859800" cy="6858000"/>
          </a:xfrm>
          <a:prstGeom prst="rect">
            <a:avLst/>
          </a:prstGeom>
        </p:spPr>
      </p:pic>
      <p:sp>
        <p:nvSpPr>
          <p:cNvPr id="2" name="TextBox 1">
            <a:extLst>
              <a:ext uri="{FF2B5EF4-FFF2-40B4-BE49-F238E27FC236}">
                <a16:creationId xmlns:a16="http://schemas.microsoft.com/office/drawing/2014/main" id="{C5B7140C-4AF1-405D-88BD-F4547C265985}"/>
              </a:ext>
            </a:extLst>
          </p:cNvPr>
          <p:cNvSpPr txBox="1"/>
          <p:nvPr/>
        </p:nvSpPr>
        <p:spPr>
          <a:xfrm>
            <a:off x="5760963" y="2577864"/>
            <a:ext cx="6251341" cy="1569660"/>
          </a:xfrm>
          <a:prstGeom prst="rect">
            <a:avLst/>
          </a:prstGeom>
          <a:noFill/>
        </p:spPr>
        <p:txBody>
          <a:bodyPr wrap="square" rtlCol="0">
            <a:spAutoFit/>
          </a:bodyPr>
          <a:lstStyle/>
          <a:p>
            <a:r>
              <a:rPr lang="en-US" sz="2400" dirty="0">
                <a:solidFill>
                  <a:schemeClr val="bg1"/>
                </a:solidFill>
                <a:latin typeface="Cambria" panose="02040503050406030204" pitchFamily="18" charset="0"/>
              </a:rPr>
              <a:t>Recognition that Township Schools are an efficiently run organization designed to minimize tax increases and reduce costs while offering superior educational opportunities</a:t>
            </a:r>
          </a:p>
        </p:txBody>
      </p:sp>
    </p:spTree>
    <p:extLst>
      <p:ext uri="{BB962C8B-B14F-4D97-AF65-F5344CB8AC3E}">
        <p14:creationId xmlns:p14="http://schemas.microsoft.com/office/powerpoint/2010/main" val="50579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 presetClass="entr" presetSubtype="8" decel="50000" fill="hold" nodeType="withEffect">
                                  <p:stCondLst>
                                    <p:cond delay="10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1250" fill="hold"/>
                                        <p:tgtEl>
                                          <p:spTgt spid="15"/>
                                        </p:tgtEl>
                                        <p:attrNameLst>
                                          <p:attrName>ppt_x</p:attrName>
                                        </p:attrNameLst>
                                      </p:cBhvr>
                                      <p:tavLst>
                                        <p:tav tm="0">
                                          <p:val>
                                            <p:strVal val="0-#ppt_w/2"/>
                                          </p:val>
                                        </p:tav>
                                        <p:tav tm="100000">
                                          <p:val>
                                            <p:strVal val="#ppt_x"/>
                                          </p:val>
                                        </p:tav>
                                      </p:tavLst>
                                    </p:anim>
                                    <p:anim calcmode="lin" valueType="num">
                                      <p:cBhvr additive="base">
                                        <p:cTn id="11" dur="1250" fill="hold"/>
                                        <p:tgtEl>
                                          <p:spTgt spid="15"/>
                                        </p:tgtEl>
                                        <p:attrNameLst>
                                          <p:attrName>ppt_y</p:attrName>
                                        </p:attrNameLst>
                                      </p:cBhvr>
                                      <p:tavLst>
                                        <p:tav tm="0">
                                          <p:val>
                                            <p:strVal val="#ppt_y"/>
                                          </p:val>
                                        </p:tav>
                                        <p:tav tm="100000">
                                          <p:val>
                                            <p:strVal val="#ppt_y"/>
                                          </p:val>
                                        </p:tav>
                                      </p:tavLst>
                                    </p:anim>
                                  </p:childTnLst>
                                </p:cTn>
                              </p:par>
                              <p:par>
                                <p:cTn id="12" presetID="2" presetClass="entr" presetSubtype="8" decel="45000"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1250" fill="hold"/>
                                        <p:tgtEl>
                                          <p:spTgt spid="14"/>
                                        </p:tgtEl>
                                        <p:attrNameLst>
                                          <p:attrName>ppt_x</p:attrName>
                                        </p:attrNameLst>
                                      </p:cBhvr>
                                      <p:tavLst>
                                        <p:tav tm="0">
                                          <p:val>
                                            <p:strVal val="0-#ppt_w/2"/>
                                          </p:val>
                                        </p:tav>
                                        <p:tav tm="100000">
                                          <p:val>
                                            <p:strVal val="#ppt_x"/>
                                          </p:val>
                                        </p:tav>
                                      </p:tavLst>
                                    </p:anim>
                                    <p:anim calcmode="lin" valueType="num">
                                      <p:cBhvr additive="base">
                                        <p:cTn id="15" dur="1250" fill="hold"/>
                                        <p:tgtEl>
                                          <p:spTgt spid="14"/>
                                        </p:tgtEl>
                                        <p:attrNameLst>
                                          <p:attrName>ppt_y</p:attrName>
                                        </p:attrNameLst>
                                      </p:cBhvr>
                                      <p:tavLst>
                                        <p:tav tm="0">
                                          <p:val>
                                            <p:strVal val="#ppt_y"/>
                                          </p:val>
                                        </p:tav>
                                        <p:tav tm="100000">
                                          <p:val>
                                            <p:strVal val="#ppt_y"/>
                                          </p:val>
                                        </p:tav>
                                      </p:tavLst>
                                    </p:anim>
                                  </p:childTnLst>
                                </p:cTn>
                              </p:par>
                              <p:par>
                                <p:cTn id="16" presetID="22" presetClass="entr" presetSubtype="8" fill="hold" grpId="0" nodeType="withEffect">
                                  <p:stCondLst>
                                    <p:cond delay="50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1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E77BE4-4FDF-4449-9924-E65A05E042AF}"/>
              </a:ext>
            </a:extLst>
          </p:cNvPr>
          <p:cNvSpPr/>
          <p:nvPr/>
        </p:nvSpPr>
        <p:spPr>
          <a:xfrm>
            <a:off x="0" y="0"/>
            <a:ext cx="435117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6" name="TextBox 15">
            <a:extLst>
              <a:ext uri="{FF2B5EF4-FFF2-40B4-BE49-F238E27FC236}">
                <a16:creationId xmlns:a16="http://schemas.microsoft.com/office/drawing/2014/main" id="{AFAD095D-E8CD-4089-9B73-BDA0DBC0AA3D}"/>
              </a:ext>
            </a:extLst>
          </p:cNvPr>
          <p:cNvSpPr txBox="1"/>
          <p:nvPr/>
        </p:nvSpPr>
        <p:spPr>
          <a:xfrm>
            <a:off x="199803" y="1888038"/>
            <a:ext cx="2634377" cy="2711329"/>
          </a:xfrm>
          <a:prstGeom prst="rect">
            <a:avLst/>
          </a:prstGeom>
          <a:noFill/>
          <a:ln>
            <a:noFill/>
          </a:ln>
        </p:spPr>
        <p:txBody>
          <a:bodyPr wrap="square" lIns="0" tIns="0" rIns="0" bIns="0" rtlCol="0" anchor="ctr" anchorCtr="0">
            <a:noAutofit/>
          </a:bodyPr>
          <a:lstStyle/>
          <a:p>
            <a:pPr algn="ctr" defTabSz="457200"/>
            <a:r>
              <a:rPr lang="en-US" sz="2800" b="1" dirty="0">
                <a:solidFill>
                  <a:prstClr val="white"/>
                </a:solidFill>
                <a:latin typeface="Cambria" panose="02040503050406030204" pitchFamily="18" charset="0"/>
                <a:ea typeface="Source Sans Pro ExtraLight" charset="0"/>
                <a:cs typeface="Source Sans Pro ExtraLight" charset="0"/>
              </a:rPr>
              <a:t>Assessment/</a:t>
            </a:r>
          </a:p>
          <a:p>
            <a:pPr algn="ctr" defTabSz="457200"/>
            <a:r>
              <a:rPr lang="en-US" sz="2800" b="1" dirty="0">
                <a:solidFill>
                  <a:prstClr val="white"/>
                </a:solidFill>
                <a:latin typeface="Cambria" panose="02040503050406030204" pitchFamily="18" charset="0"/>
                <a:ea typeface="Calibri" charset="0"/>
                <a:cs typeface="Calibri" charset="0"/>
              </a:rPr>
              <a:t>Accountability</a:t>
            </a:r>
          </a:p>
        </p:txBody>
      </p:sp>
      <p:sp>
        <p:nvSpPr>
          <p:cNvPr id="14" name="Chevron 3">
            <a:extLst>
              <a:ext uri="{FF2B5EF4-FFF2-40B4-BE49-F238E27FC236}">
                <a16:creationId xmlns:a16="http://schemas.microsoft.com/office/drawing/2014/main" id="{438DB4F6-6F9F-46EE-9E20-E4508EAF64E2}"/>
              </a:ext>
            </a:extLst>
          </p:cNvPr>
          <p:cNvSpPr/>
          <p:nvPr/>
        </p:nvSpPr>
        <p:spPr>
          <a:xfrm>
            <a:off x="1872332" y="754584"/>
            <a:ext cx="2323302" cy="5208105"/>
          </a:xfrm>
          <a:prstGeom prst="chevron">
            <a:avLst>
              <a:gd name="adj" fmla="val 8401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dirty="0">
              <a:solidFill>
                <a:prstClr val="black"/>
              </a:solidFill>
              <a:latin typeface="Tw Cen MT" panose="020B0602020104020603"/>
            </a:endParaRPr>
          </a:p>
        </p:txBody>
      </p:sp>
      <p:pic>
        <p:nvPicPr>
          <p:cNvPr id="15" name="Picture 14">
            <a:extLst>
              <a:ext uri="{FF2B5EF4-FFF2-40B4-BE49-F238E27FC236}">
                <a16:creationId xmlns:a16="http://schemas.microsoft.com/office/drawing/2014/main" id="{5C583128-6C10-495B-BE5D-EB218837F9A6}"/>
              </a:ext>
            </a:extLst>
          </p:cNvPr>
          <p:cNvPicPr>
            <a:picLocks noChangeAspect="1"/>
          </p:cNvPicPr>
          <p:nvPr/>
        </p:nvPicPr>
        <p:blipFill>
          <a:blip r:embed="rId3"/>
          <a:stretch>
            <a:fillRect/>
          </a:stretch>
        </p:blipFill>
        <p:spPr>
          <a:xfrm>
            <a:off x="1516991" y="-70363"/>
            <a:ext cx="2859800" cy="6858000"/>
          </a:xfrm>
          <a:prstGeom prst="rect">
            <a:avLst/>
          </a:prstGeom>
        </p:spPr>
      </p:pic>
      <p:sp>
        <p:nvSpPr>
          <p:cNvPr id="2" name="TextBox 1">
            <a:extLst>
              <a:ext uri="{FF2B5EF4-FFF2-40B4-BE49-F238E27FC236}">
                <a16:creationId xmlns:a16="http://schemas.microsoft.com/office/drawing/2014/main" id="{C5B7140C-4AF1-405D-88BD-F4547C265985}"/>
              </a:ext>
            </a:extLst>
          </p:cNvPr>
          <p:cNvSpPr txBox="1"/>
          <p:nvPr/>
        </p:nvSpPr>
        <p:spPr>
          <a:xfrm>
            <a:off x="4550973" y="2505038"/>
            <a:ext cx="7506050" cy="1477328"/>
          </a:xfrm>
          <a:prstGeom prst="rect">
            <a:avLst/>
          </a:prstGeom>
          <a:solidFill>
            <a:schemeClr val="bg1"/>
          </a:solidFill>
        </p:spPr>
        <p:txBody>
          <a:bodyPr wrap="square" rtlCol="0">
            <a:spAutoFit/>
          </a:bodyPr>
          <a:lstStyle/>
          <a:p>
            <a:pPr marL="342900" indent="-342900">
              <a:buClr>
                <a:srgbClr val="FF0000"/>
              </a:buClr>
              <a:buFont typeface="Wingdings" panose="05000000000000000000" pitchFamily="2" charset="2"/>
              <a:buChar char="Ø"/>
            </a:pPr>
            <a:r>
              <a:rPr lang="en-US" sz="2400" dirty="0">
                <a:latin typeface="Cambria" panose="02040503050406030204" pitchFamily="18" charset="0"/>
              </a:rPr>
              <a:t>Using the ECRA School Intelligence dashboard, each of these steps can be monitored and reported to selected stakeholder groups.</a:t>
            </a:r>
          </a:p>
          <a:p>
            <a:endParaRPr lang="en-US" dirty="0"/>
          </a:p>
        </p:txBody>
      </p:sp>
    </p:spTree>
    <p:extLst>
      <p:ext uri="{BB962C8B-B14F-4D97-AF65-F5344CB8AC3E}">
        <p14:creationId xmlns:p14="http://schemas.microsoft.com/office/powerpoint/2010/main" val="401883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 presetClass="entr" presetSubtype="8" decel="50000" fill="hold" nodeType="withEffect">
                                  <p:stCondLst>
                                    <p:cond delay="10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1250" fill="hold"/>
                                        <p:tgtEl>
                                          <p:spTgt spid="15"/>
                                        </p:tgtEl>
                                        <p:attrNameLst>
                                          <p:attrName>ppt_x</p:attrName>
                                        </p:attrNameLst>
                                      </p:cBhvr>
                                      <p:tavLst>
                                        <p:tav tm="0">
                                          <p:val>
                                            <p:strVal val="0-#ppt_w/2"/>
                                          </p:val>
                                        </p:tav>
                                        <p:tav tm="100000">
                                          <p:val>
                                            <p:strVal val="#ppt_x"/>
                                          </p:val>
                                        </p:tav>
                                      </p:tavLst>
                                    </p:anim>
                                    <p:anim calcmode="lin" valueType="num">
                                      <p:cBhvr additive="base">
                                        <p:cTn id="11" dur="1250" fill="hold"/>
                                        <p:tgtEl>
                                          <p:spTgt spid="15"/>
                                        </p:tgtEl>
                                        <p:attrNameLst>
                                          <p:attrName>ppt_y</p:attrName>
                                        </p:attrNameLst>
                                      </p:cBhvr>
                                      <p:tavLst>
                                        <p:tav tm="0">
                                          <p:val>
                                            <p:strVal val="#ppt_y"/>
                                          </p:val>
                                        </p:tav>
                                        <p:tav tm="100000">
                                          <p:val>
                                            <p:strVal val="#ppt_y"/>
                                          </p:val>
                                        </p:tav>
                                      </p:tavLst>
                                    </p:anim>
                                  </p:childTnLst>
                                </p:cTn>
                              </p:par>
                              <p:par>
                                <p:cTn id="12" presetID="2" presetClass="entr" presetSubtype="8" decel="45000"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1250" fill="hold"/>
                                        <p:tgtEl>
                                          <p:spTgt spid="14"/>
                                        </p:tgtEl>
                                        <p:attrNameLst>
                                          <p:attrName>ppt_x</p:attrName>
                                        </p:attrNameLst>
                                      </p:cBhvr>
                                      <p:tavLst>
                                        <p:tav tm="0">
                                          <p:val>
                                            <p:strVal val="0-#ppt_w/2"/>
                                          </p:val>
                                        </p:tav>
                                        <p:tav tm="100000">
                                          <p:val>
                                            <p:strVal val="#ppt_x"/>
                                          </p:val>
                                        </p:tav>
                                      </p:tavLst>
                                    </p:anim>
                                    <p:anim calcmode="lin" valueType="num">
                                      <p:cBhvr additive="base">
                                        <p:cTn id="15" dur="1250" fill="hold"/>
                                        <p:tgtEl>
                                          <p:spTgt spid="14"/>
                                        </p:tgtEl>
                                        <p:attrNameLst>
                                          <p:attrName>ppt_y</p:attrName>
                                        </p:attrNameLst>
                                      </p:cBhvr>
                                      <p:tavLst>
                                        <p:tav tm="0">
                                          <p:val>
                                            <p:strVal val="#ppt_y"/>
                                          </p:val>
                                        </p:tav>
                                        <p:tav tm="100000">
                                          <p:val>
                                            <p:strVal val="#ppt_y"/>
                                          </p:val>
                                        </p:tav>
                                      </p:tavLst>
                                    </p:anim>
                                  </p:childTnLst>
                                </p:cTn>
                              </p:par>
                              <p:par>
                                <p:cTn id="16" presetID="22" presetClass="entr" presetSubtype="8" fill="hold" grpId="0" nodeType="withEffect">
                                  <p:stCondLst>
                                    <p:cond delay="50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1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A57EECE-40E0-475A-B1E2-F138CB24212D}"/>
              </a:ext>
            </a:extLst>
          </p:cNvPr>
          <p:cNvSpPr/>
          <p:nvPr/>
        </p:nvSpPr>
        <p:spPr>
          <a:xfrm>
            <a:off x="1" y="1557338"/>
            <a:ext cx="12192000" cy="4012682"/>
          </a:xfrm>
          <a:prstGeom prst="rect">
            <a:avLst/>
          </a:prstGeom>
          <a:solidFill>
            <a:srgbClr val="629DD1">
              <a:lumMod val="75000"/>
            </a:srgbClr>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24731193-70F6-4F19-86E9-F12DF7CC3DB4}"/>
              </a:ext>
            </a:extLst>
          </p:cNvPr>
          <p:cNvSpPr>
            <a:spLocks noGrp="1"/>
          </p:cNvSpPr>
          <p:nvPr>
            <p:ph type="ctrTitle"/>
          </p:nvPr>
        </p:nvSpPr>
        <p:spPr>
          <a:xfrm>
            <a:off x="1996339" y="1176079"/>
            <a:ext cx="9144000" cy="2387600"/>
          </a:xfrm>
        </p:spPr>
        <p:txBody>
          <a:bodyPr/>
          <a:lstStyle/>
          <a:p>
            <a:r>
              <a:rPr lang="en-US" b="1" dirty="0">
                <a:solidFill>
                  <a:schemeClr val="bg1"/>
                </a:solidFill>
              </a:rPr>
              <a:t>WTPS Strategic Vision</a:t>
            </a:r>
          </a:p>
        </p:txBody>
      </p:sp>
      <p:sp>
        <p:nvSpPr>
          <p:cNvPr id="3" name="Subtitle 2">
            <a:extLst>
              <a:ext uri="{FF2B5EF4-FFF2-40B4-BE49-F238E27FC236}">
                <a16:creationId xmlns:a16="http://schemas.microsoft.com/office/drawing/2014/main" id="{BA4B3663-4DC6-4FF3-8253-A256ED16A759}"/>
              </a:ext>
            </a:extLst>
          </p:cNvPr>
          <p:cNvSpPr>
            <a:spLocks noGrp="1"/>
          </p:cNvSpPr>
          <p:nvPr>
            <p:ph type="subTitle" idx="1"/>
          </p:nvPr>
        </p:nvSpPr>
        <p:spPr>
          <a:xfrm>
            <a:off x="1996339" y="3563679"/>
            <a:ext cx="9144000" cy="1655762"/>
          </a:xfrm>
        </p:spPr>
        <p:txBody>
          <a:bodyPr>
            <a:normAutofit/>
          </a:bodyPr>
          <a:lstStyle/>
          <a:p>
            <a:r>
              <a:rPr lang="en-US" sz="4000" dirty="0">
                <a:solidFill>
                  <a:schemeClr val="bg1"/>
                </a:solidFill>
                <a:latin typeface="Cambria" panose="02040503050406030204" pitchFamily="18" charset="0"/>
              </a:rPr>
              <a:t>Personnel</a:t>
            </a:r>
          </a:p>
        </p:txBody>
      </p:sp>
      <p:pic>
        <p:nvPicPr>
          <p:cNvPr id="6" name="Picture 5">
            <a:extLst>
              <a:ext uri="{FF2B5EF4-FFF2-40B4-BE49-F238E27FC236}">
                <a16:creationId xmlns:a16="http://schemas.microsoft.com/office/drawing/2014/main" id="{A6F17E8F-C6C7-4BAD-BEA2-3CB874A58D74}"/>
              </a:ext>
            </a:extLst>
          </p:cNvPr>
          <p:cNvPicPr>
            <a:picLocks noChangeAspect="1"/>
          </p:cNvPicPr>
          <p:nvPr/>
        </p:nvPicPr>
        <p:blipFill>
          <a:blip r:embed="rId2"/>
          <a:stretch>
            <a:fillRect/>
          </a:stretch>
        </p:blipFill>
        <p:spPr>
          <a:xfrm>
            <a:off x="123279" y="2429339"/>
            <a:ext cx="2345398" cy="2345398"/>
          </a:xfrm>
          <a:prstGeom prst="rect">
            <a:avLst/>
          </a:prstGeom>
        </p:spPr>
      </p:pic>
    </p:spTree>
    <p:extLst>
      <p:ext uri="{BB962C8B-B14F-4D97-AF65-F5344CB8AC3E}">
        <p14:creationId xmlns:p14="http://schemas.microsoft.com/office/powerpoint/2010/main" val="174957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EDB072-154E-4093-B6D1-7DDE8BEBD351}"/>
              </a:ext>
            </a:extLst>
          </p:cNvPr>
          <p:cNvSpPr/>
          <p:nvPr/>
        </p:nvSpPr>
        <p:spPr>
          <a:xfrm>
            <a:off x="1" y="1557338"/>
            <a:ext cx="12192000" cy="4012682"/>
          </a:xfrm>
          <a:prstGeom prst="rect">
            <a:avLst/>
          </a:prstGeom>
          <a:solidFill>
            <a:schemeClr val="bg1"/>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34C1364B-7198-4E22-887D-93E48D85A7DF}"/>
              </a:ext>
            </a:extLst>
          </p:cNvPr>
          <p:cNvSpPr>
            <a:spLocks noGrp="1"/>
          </p:cNvSpPr>
          <p:nvPr>
            <p:ph type="ctrTitle"/>
          </p:nvPr>
        </p:nvSpPr>
        <p:spPr>
          <a:xfrm>
            <a:off x="1524000" y="1122363"/>
            <a:ext cx="9144000" cy="1568083"/>
          </a:xfrm>
        </p:spPr>
        <p:txBody>
          <a:bodyPr/>
          <a:lstStyle/>
          <a:p>
            <a:r>
              <a:rPr lang="en-US" dirty="0">
                <a:latin typeface="Cambria" panose="02040503050406030204" pitchFamily="18" charset="0"/>
              </a:rPr>
              <a:t>Primary Goal #1</a:t>
            </a:r>
          </a:p>
        </p:txBody>
      </p:sp>
      <p:sp>
        <p:nvSpPr>
          <p:cNvPr id="3" name="Subtitle 2">
            <a:extLst>
              <a:ext uri="{FF2B5EF4-FFF2-40B4-BE49-F238E27FC236}">
                <a16:creationId xmlns:a16="http://schemas.microsoft.com/office/drawing/2014/main" id="{BCBC013E-BFDF-4021-926E-06928BAE9B30}"/>
              </a:ext>
            </a:extLst>
          </p:cNvPr>
          <p:cNvSpPr>
            <a:spLocks noGrp="1"/>
          </p:cNvSpPr>
          <p:nvPr>
            <p:ph type="subTitle" idx="1"/>
          </p:nvPr>
        </p:nvSpPr>
        <p:spPr>
          <a:xfrm>
            <a:off x="585354" y="2879371"/>
            <a:ext cx="10651453" cy="1861680"/>
          </a:xfrm>
        </p:spPr>
        <p:txBody>
          <a:bodyPr>
            <a:noAutofit/>
          </a:bodyPr>
          <a:lstStyle/>
          <a:p>
            <a:r>
              <a:rPr lang="en-US" sz="3600" dirty="0">
                <a:latin typeface="Cambria" panose="02040503050406030204" pitchFamily="18" charset="0"/>
              </a:rPr>
              <a:t>Refine the professional development program for staff to reduce costs while ensuring equity, follow-up, and a reduction of teacher absenteeism/need for substitutes.</a:t>
            </a:r>
          </a:p>
          <a:p>
            <a:endParaRPr lang="en-US" sz="3600" dirty="0">
              <a:latin typeface="Cambria" panose="02040503050406030204" pitchFamily="18" charset="0"/>
            </a:endParaRPr>
          </a:p>
          <a:p>
            <a:endParaRPr lang="en-US" sz="3600" dirty="0">
              <a:latin typeface="Cambria" panose="02040503050406030204" pitchFamily="18" charset="0"/>
            </a:endParaRPr>
          </a:p>
        </p:txBody>
      </p:sp>
      <p:sp>
        <p:nvSpPr>
          <p:cNvPr id="7" name="Freeform 8">
            <a:extLst>
              <a:ext uri="{FF2B5EF4-FFF2-40B4-BE49-F238E27FC236}">
                <a16:creationId xmlns:a16="http://schemas.microsoft.com/office/drawing/2014/main" id="{ADEB40FC-69DA-4F27-8BBA-4C4AEDD06840}"/>
              </a:ext>
            </a:extLst>
          </p:cNvPr>
          <p:cNvSpPr/>
          <p:nvPr/>
        </p:nvSpPr>
        <p:spPr>
          <a:xfrm>
            <a:off x="5022377"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8" name="Freeform 11">
            <a:extLst>
              <a:ext uri="{FF2B5EF4-FFF2-40B4-BE49-F238E27FC236}">
                <a16:creationId xmlns:a16="http://schemas.microsoft.com/office/drawing/2014/main" id="{B7B16672-F1D5-4575-A729-C9686D648C36}"/>
              </a:ext>
            </a:extLst>
          </p:cNvPr>
          <p:cNvSpPr/>
          <p:nvPr/>
        </p:nvSpPr>
        <p:spPr>
          <a:xfrm rot="10800000">
            <a:off x="5072887" y="-4436"/>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9" name="Freeform 8">
            <a:extLst>
              <a:ext uri="{FF2B5EF4-FFF2-40B4-BE49-F238E27FC236}">
                <a16:creationId xmlns:a16="http://schemas.microsoft.com/office/drawing/2014/main" id="{A03745D3-985B-4A12-AF88-C2647E669CC7}"/>
              </a:ext>
            </a:extLst>
          </p:cNvPr>
          <p:cNvSpPr/>
          <p:nvPr/>
        </p:nvSpPr>
        <p:spPr>
          <a:xfrm>
            <a:off x="9173571"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0" name="Freeform 11">
            <a:extLst>
              <a:ext uri="{FF2B5EF4-FFF2-40B4-BE49-F238E27FC236}">
                <a16:creationId xmlns:a16="http://schemas.microsoft.com/office/drawing/2014/main" id="{DD612993-5F97-4422-8E52-65CEC6072AB0}"/>
              </a:ext>
            </a:extLst>
          </p:cNvPr>
          <p:cNvSpPr/>
          <p:nvPr/>
        </p:nvSpPr>
        <p:spPr>
          <a:xfrm rot="10800000">
            <a:off x="9224081" y="-4436"/>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1" name="Freeform 8">
            <a:extLst>
              <a:ext uri="{FF2B5EF4-FFF2-40B4-BE49-F238E27FC236}">
                <a16:creationId xmlns:a16="http://schemas.microsoft.com/office/drawing/2014/main" id="{5B012D6A-0D9C-4FCF-A32F-605F440AC696}"/>
              </a:ext>
            </a:extLst>
          </p:cNvPr>
          <p:cNvSpPr/>
          <p:nvPr/>
        </p:nvSpPr>
        <p:spPr>
          <a:xfrm>
            <a:off x="1473490" y="6437318"/>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2" name="Freeform 11">
            <a:extLst>
              <a:ext uri="{FF2B5EF4-FFF2-40B4-BE49-F238E27FC236}">
                <a16:creationId xmlns:a16="http://schemas.microsoft.com/office/drawing/2014/main" id="{E22CEBE4-C7D6-450B-A5E8-E7F913D59AA1}"/>
              </a:ext>
            </a:extLst>
          </p:cNvPr>
          <p:cNvSpPr/>
          <p:nvPr/>
        </p:nvSpPr>
        <p:spPr>
          <a:xfrm rot="10800000">
            <a:off x="1524000" y="0"/>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Tree>
    <p:extLst>
      <p:ext uri="{BB962C8B-B14F-4D97-AF65-F5344CB8AC3E}">
        <p14:creationId xmlns:p14="http://schemas.microsoft.com/office/powerpoint/2010/main" val="388516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par>
                          <p:cTn id="8" fill="hold">
                            <p:stCondLst>
                              <p:cond delay="1750"/>
                            </p:stCondLst>
                            <p:childTnLst>
                              <p:par>
                                <p:cTn id="9" presetID="2" presetClass="entr" presetSubtype="1" decel="54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4" decel="5400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1" decel="5400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ppt_x"/>
                                          </p:val>
                                        </p:tav>
                                        <p:tav tm="100000">
                                          <p:val>
                                            <p:strVal val="#ppt_x"/>
                                          </p:val>
                                        </p:tav>
                                      </p:tavLst>
                                    </p:anim>
                                    <p:anim calcmode="lin" valueType="num">
                                      <p:cBhvr additive="base">
                                        <p:cTn id="20" dur="10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4" decel="5400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1" decel="5400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0-#ppt_h/2"/>
                                          </p:val>
                                        </p:tav>
                                        <p:tav tm="100000">
                                          <p:val>
                                            <p:strVal val="#ppt_y"/>
                                          </p:val>
                                        </p:tav>
                                      </p:tavLst>
                                    </p:anim>
                                  </p:childTnLst>
                                </p:cTn>
                              </p:par>
                              <p:par>
                                <p:cTn id="29" presetID="2" presetClass="entr" presetSubtype="4" decel="5400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EDB072-154E-4093-B6D1-7DDE8BEBD351}"/>
              </a:ext>
            </a:extLst>
          </p:cNvPr>
          <p:cNvSpPr/>
          <p:nvPr/>
        </p:nvSpPr>
        <p:spPr>
          <a:xfrm>
            <a:off x="0" y="850831"/>
            <a:ext cx="12191999" cy="5175216"/>
          </a:xfrm>
          <a:prstGeom prst="rect">
            <a:avLst/>
          </a:prstGeom>
          <a:solidFill>
            <a:schemeClr val="bg1"/>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34C1364B-7198-4E22-887D-93E48D85A7DF}"/>
              </a:ext>
            </a:extLst>
          </p:cNvPr>
          <p:cNvSpPr>
            <a:spLocks noGrp="1"/>
          </p:cNvSpPr>
          <p:nvPr>
            <p:ph type="ctrTitle"/>
          </p:nvPr>
        </p:nvSpPr>
        <p:spPr>
          <a:xfrm>
            <a:off x="1" y="408821"/>
            <a:ext cx="11887199" cy="1568083"/>
          </a:xfrm>
        </p:spPr>
        <p:txBody>
          <a:bodyPr/>
          <a:lstStyle/>
          <a:p>
            <a:r>
              <a:rPr lang="en-US" dirty="0">
                <a:latin typeface="Cambria" panose="02040503050406030204" pitchFamily="18" charset="0"/>
              </a:rPr>
              <a:t>Secondary goal/Objective #1</a:t>
            </a:r>
          </a:p>
        </p:txBody>
      </p:sp>
      <p:sp>
        <p:nvSpPr>
          <p:cNvPr id="3" name="Subtitle 2">
            <a:extLst>
              <a:ext uri="{FF2B5EF4-FFF2-40B4-BE49-F238E27FC236}">
                <a16:creationId xmlns:a16="http://schemas.microsoft.com/office/drawing/2014/main" id="{BCBC013E-BFDF-4021-926E-06928BAE9B30}"/>
              </a:ext>
            </a:extLst>
          </p:cNvPr>
          <p:cNvSpPr>
            <a:spLocks noGrp="1"/>
          </p:cNvSpPr>
          <p:nvPr>
            <p:ph type="subTitle" idx="1"/>
          </p:nvPr>
        </p:nvSpPr>
        <p:spPr>
          <a:xfrm>
            <a:off x="119921" y="2452598"/>
            <a:ext cx="11767279" cy="1548877"/>
          </a:xfrm>
        </p:spPr>
        <p:txBody>
          <a:bodyPr>
            <a:noAutofit/>
          </a:bodyPr>
          <a:lstStyle/>
          <a:p>
            <a:r>
              <a:rPr lang="en-US" sz="3600" dirty="0">
                <a:latin typeface="Cambria" panose="02040503050406030204" pitchFamily="18" charset="0"/>
              </a:rPr>
              <a:t>Initiate a training protocol to complete mandated trainings through Public Works videos in exchange for release time/compensation (e.g., release from attending the last day of school which is a professional development day). </a:t>
            </a:r>
          </a:p>
        </p:txBody>
      </p:sp>
      <p:sp>
        <p:nvSpPr>
          <p:cNvPr id="7" name="Freeform 8">
            <a:extLst>
              <a:ext uri="{FF2B5EF4-FFF2-40B4-BE49-F238E27FC236}">
                <a16:creationId xmlns:a16="http://schemas.microsoft.com/office/drawing/2014/main" id="{ADEB40FC-69DA-4F27-8BBA-4C4AEDD06840}"/>
              </a:ext>
            </a:extLst>
          </p:cNvPr>
          <p:cNvSpPr/>
          <p:nvPr/>
        </p:nvSpPr>
        <p:spPr>
          <a:xfrm>
            <a:off x="5022377"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8" name="Freeform 11">
            <a:extLst>
              <a:ext uri="{FF2B5EF4-FFF2-40B4-BE49-F238E27FC236}">
                <a16:creationId xmlns:a16="http://schemas.microsoft.com/office/drawing/2014/main" id="{B7B16672-F1D5-4575-A729-C9686D648C36}"/>
              </a:ext>
            </a:extLst>
          </p:cNvPr>
          <p:cNvSpPr/>
          <p:nvPr/>
        </p:nvSpPr>
        <p:spPr>
          <a:xfrm rot="10800000">
            <a:off x="5072887" y="-4436"/>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9" name="Freeform 8">
            <a:extLst>
              <a:ext uri="{FF2B5EF4-FFF2-40B4-BE49-F238E27FC236}">
                <a16:creationId xmlns:a16="http://schemas.microsoft.com/office/drawing/2014/main" id="{A03745D3-985B-4A12-AF88-C2647E669CC7}"/>
              </a:ext>
            </a:extLst>
          </p:cNvPr>
          <p:cNvSpPr/>
          <p:nvPr/>
        </p:nvSpPr>
        <p:spPr>
          <a:xfrm>
            <a:off x="9173571"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0" name="Freeform 11">
            <a:extLst>
              <a:ext uri="{FF2B5EF4-FFF2-40B4-BE49-F238E27FC236}">
                <a16:creationId xmlns:a16="http://schemas.microsoft.com/office/drawing/2014/main" id="{DD612993-5F97-4422-8E52-65CEC6072AB0}"/>
              </a:ext>
            </a:extLst>
          </p:cNvPr>
          <p:cNvSpPr/>
          <p:nvPr/>
        </p:nvSpPr>
        <p:spPr>
          <a:xfrm rot="10800000">
            <a:off x="9224081" y="-4436"/>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1" name="Freeform 8">
            <a:extLst>
              <a:ext uri="{FF2B5EF4-FFF2-40B4-BE49-F238E27FC236}">
                <a16:creationId xmlns:a16="http://schemas.microsoft.com/office/drawing/2014/main" id="{5B012D6A-0D9C-4FCF-A32F-605F440AC696}"/>
              </a:ext>
            </a:extLst>
          </p:cNvPr>
          <p:cNvSpPr/>
          <p:nvPr/>
        </p:nvSpPr>
        <p:spPr>
          <a:xfrm>
            <a:off x="1473490" y="6437318"/>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2" name="Freeform 11">
            <a:extLst>
              <a:ext uri="{FF2B5EF4-FFF2-40B4-BE49-F238E27FC236}">
                <a16:creationId xmlns:a16="http://schemas.microsoft.com/office/drawing/2014/main" id="{E22CEBE4-C7D6-450B-A5E8-E7F913D59AA1}"/>
              </a:ext>
            </a:extLst>
          </p:cNvPr>
          <p:cNvSpPr/>
          <p:nvPr/>
        </p:nvSpPr>
        <p:spPr>
          <a:xfrm rot="10800000">
            <a:off x="1524000" y="0"/>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Tree>
    <p:extLst>
      <p:ext uri="{BB962C8B-B14F-4D97-AF65-F5344CB8AC3E}">
        <p14:creationId xmlns:p14="http://schemas.microsoft.com/office/powerpoint/2010/main" val="149358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par>
                          <p:cTn id="8" fill="hold">
                            <p:stCondLst>
                              <p:cond delay="1750"/>
                            </p:stCondLst>
                            <p:childTnLst>
                              <p:par>
                                <p:cTn id="9" presetID="2" presetClass="entr" presetSubtype="1" decel="54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4" decel="5400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1" decel="5400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ppt_x"/>
                                          </p:val>
                                        </p:tav>
                                        <p:tav tm="100000">
                                          <p:val>
                                            <p:strVal val="#ppt_x"/>
                                          </p:val>
                                        </p:tav>
                                      </p:tavLst>
                                    </p:anim>
                                    <p:anim calcmode="lin" valueType="num">
                                      <p:cBhvr additive="base">
                                        <p:cTn id="20" dur="10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4" decel="5400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1" decel="5400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0-#ppt_h/2"/>
                                          </p:val>
                                        </p:tav>
                                        <p:tav tm="100000">
                                          <p:val>
                                            <p:strVal val="#ppt_y"/>
                                          </p:val>
                                        </p:tav>
                                      </p:tavLst>
                                    </p:anim>
                                  </p:childTnLst>
                                </p:cTn>
                              </p:par>
                              <p:par>
                                <p:cTn id="29" presetID="2" presetClass="entr" presetSubtype="4" decel="5400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D1FC6B-0A24-453D-8975-6D0BEBE5BD14}"/>
              </a:ext>
            </a:extLst>
          </p:cNvPr>
          <p:cNvSpPr/>
          <p:nvPr/>
        </p:nvSpPr>
        <p:spPr>
          <a:xfrm>
            <a:off x="0" y="649564"/>
            <a:ext cx="12192000" cy="885611"/>
          </a:xfrm>
          <a:prstGeom prst="rect">
            <a:avLst/>
          </a:prstGeom>
          <a:solidFill>
            <a:srgbClr val="629DD1">
              <a:lumMod val="75000"/>
            </a:srgbClr>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4" name="Rectangle 3">
            <a:extLst>
              <a:ext uri="{FF2B5EF4-FFF2-40B4-BE49-F238E27FC236}">
                <a16:creationId xmlns:a16="http://schemas.microsoft.com/office/drawing/2014/main" id="{DA93FDDA-5817-4871-8B43-9A7ADD808B7D}"/>
              </a:ext>
            </a:extLst>
          </p:cNvPr>
          <p:cNvSpPr/>
          <p:nvPr/>
        </p:nvSpPr>
        <p:spPr>
          <a:xfrm>
            <a:off x="0" y="1871129"/>
            <a:ext cx="12192000" cy="4012682"/>
          </a:xfrm>
          <a:prstGeom prst="rect">
            <a:avLst/>
          </a:prstGeom>
          <a:solidFill>
            <a:schemeClr val="bg1"/>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2893BB6A-5235-40A9-B9FD-4DB5696FA7A5}"/>
              </a:ext>
            </a:extLst>
          </p:cNvPr>
          <p:cNvSpPr>
            <a:spLocks noGrp="1"/>
          </p:cNvSpPr>
          <p:nvPr>
            <p:ph type="title"/>
          </p:nvPr>
        </p:nvSpPr>
        <p:spPr>
          <a:xfrm>
            <a:off x="573751" y="1049240"/>
            <a:ext cx="11373409" cy="697674"/>
          </a:xfrm>
        </p:spPr>
        <p:txBody>
          <a:bodyPr>
            <a:normAutofit fontScale="90000"/>
          </a:bodyPr>
          <a:lstStyle/>
          <a:p>
            <a:r>
              <a:rPr lang="en-US" b="1" dirty="0">
                <a:solidFill>
                  <a:schemeClr val="bg1"/>
                </a:solidFill>
                <a:latin typeface="Cambria" panose="02040503050406030204" pitchFamily="18" charset="0"/>
              </a:rPr>
              <a:t>Strategies/Action Steps-Objective 1</a:t>
            </a:r>
            <a:br>
              <a:rPr lang="en-US" dirty="0">
                <a:effectLst/>
              </a:rPr>
            </a:br>
            <a:endParaRPr lang="en-US" dirty="0"/>
          </a:p>
        </p:txBody>
      </p:sp>
      <p:sp>
        <p:nvSpPr>
          <p:cNvPr id="3" name="Content Placeholder 2">
            <a:extLst>
              <a:ext uri="{FF2B5EF4-FFF2-40B4-BE49-F238E27FC236}">
                <a16:creationId xmlns:a16="http://schemas.microsoft.com/office/drawing/2014/main" id="{F5123DA9-8CBD-48C4-BCE4-536714BF6400}"/>
              </a:ext>
            </a:extLst>
          </p:cNvPr>
          <p:cNvSpPr>
            <a:spLocks noGrp="1"/>
          </p:cNvSpPr>
          <p:nvPr>
            <p:ph idx="1"/>
          </p:nvPr>
        </p:nvSpPr>
        <p:spPr>
          <a:xfrm>
            <a:off x="818957" y="2504556"/>
            <a:ext cx="10258773" cy="2936874"/>
          </a:xfrm>
        </p:spPr>
        <p:txBody>
          <a:bodyPr/>
          <a:lstStyle/>
          <a:p>
            <a:pPr marL="736600" indent="-504825">
              <a:buClr>
                <a:srgbClr val="FF0000"/>
              </a:buClr>
              <a:buFont typeface="Wingdings" panose="05000000000000000000" pitchFamily="2" charset="2"/>
              <a:buChar char="v"/>
            </a:pPr>
            <a:r>
              <a:rPr lang="en-US" sz="2200" dirty="0">
                <a:latin typeface="Cambria" panose="02040503050406030204" pitchFamily="18" charset="0"/>
              </a:rPr>
              <a:t>Obtain a list of required trainings and ensure they are offered through Public Works</a:t>
            </a:r>
            <a:br>
              <a:rPr lang="en-US" sz="2200" dirty="0">
                <a:latin typeface="Cambria" panose="02040503050406030204" pitchFamily="18" charset="0"/>
              </a:rPr>
            </a:br>
            <a:endParaRPr lang="en-US" sz="2200" dirty="0">
              <a:latin typeface="Cambria" panose="02040503050406030204" pitchFamily="18" charset="0"/>
            </a:endParaRPr>
          </a:p>
          <a:p>
            <a:pPr marL="736600" indent="-504825">
              <a:buClr>
                <a:srgbClr val="FF0000"/>
              </a:buClr>
              <a:buFont typeface="Wingdings" panose="05000000000000000000" pitchFamily="2" charset="2"/>
              <a:buChar char="v"/>
            </a:pPr>
            <a:r>
              <a:rPr lang="en-US" sz="2200" dirty="0">
                <a:latin typeface="Cambria" panose="02040503050406030204" pitchFamily="18" charset="0"/>
              </a:rPr>
              <a:t>Create a required list per staff category (e.g., teachers, custodians, all staff, etc.) and assign the trainings. </a:t>
            </a:r>
            <a:br>
              <a:rPr lang="en-US" sz="2200" dirty="0">
                <a:latin typeface="Cambria" panose="02040503050406030204" pitchFamily="18" charset="0"/>
              </a:rPr>
            </a:br>
            <a:endParaRPr lang="en-US" sz="2200" dirty="0">
              <a:latin typeface="Cambria" panose="02040503050406030204" pitchFamily="18" charset="0"/>
            </a:endParaRPr>
          </a:p>
          <a:p>
            <a:pPr marL="736600" indent="-504825">
              <a:buClr>
                <a:srgbClr val="FF0000"/>
              </a:buClr>
              <a:buFont typeface="Wingdings" panose="05000000000000000000" pitchFamily="2" charset="2"/>
              <a:buChar char="v"/>
            </a:pPr>
            <a:r>
              <a:rPr lang="en-US" sz="2200" dirty="0">
                <a:latin typeface="Cambria" panose="02040503050406030204" pitchFamily="18" charset="0"/>
              </a:rPr>
              <a:t>Develop a staff communication plan and include an incentive or compensation method for staff to complete the mandated trainings</a:t>
            </a:r>
            <a:endParaRPr lang="en-US" dirty="0"/>
          </a:p>
          <a:p>
            <a:endParaRPr lang="en-US" dirty="0"/>
          </a:p>
        </p:txBody>
      </p:sp>
      <p:sp>
        <p:nvSpPr>
          <p:cNvPr id="6" name="Freeform 8">
            <a:extLst>
              <a:ext uri="{FF2B5EF4-FFF2-40B4-BE49-F238E27FC236}">
                <a16:creationId xmlns:a16="http://schemas.microsoft.com/office/drawing/2014/main" id="{F05FAAEA-7BE1-4CF4-AEFA-EBFE13A3EE21}"/>
              </a:ext>
            </a:extLst>
          </p:cNvPr>
          <p:cNvSpPr/>
          <p:nvPr/>
        </p:nvSpPr>
        <p:spPr>
          <a:xfrm>
            <a:off x="5022377"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7" name="Freeform 8">
            <a:extLst>
              <a:ext uri="{FF2B5EF4-FFF2-40B4-BE49-F238E27FC236}">
                <a16:creationId xmlns:a16="http://schemas.microsoft.com/office/drawing/2014/main" id="{B2BD358A-E060-452A-BDBA-98EA059C3E39}"/>
              </a:ext>
            </a:extLst>
          </p:cNvPr>
          <p:cNvSpPr/>
          <p:nvPr/>
        </p:nvSpPr>
        <p:spPr>
          <a:xfrm>
            <a:off x="9173571"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8" name="Freeform 8">
            <a:extLst>
              <a:ext uri="{FF2B5EF4-FFF2-40B4-BE49-F238E27FC236}">
                <a16:creationId xmlns:a16="http://schemas.microsoft.com/office/drawing/2014/main" id="{40820212-D2E4-4273-9918-58B859007BFF}"/>
              </a:ext>
            </a:extLst>
          </p:cNvPr>
          <p:cNvSpPr/>
          <p:nvPr/>
        </p:nvSpPr>
        <p:spPr>
          <a:xfrm>
            <a:off x="1473490" y="6437318"/>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Tree>
    <p:extLst>
      <p:ext uri="{BB962C8B-B14F-4D97-AF65-F5344CB8AC3E}">
        <p14:creationId xmlns:p14="http://schemas.microsoft.com/office/powerpoint/2010/main" val="254178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250"/>
                                        <p:tgtEl>
                                          <p:spTgt spid="5"/>
                                        </p:tgtEl>
                                      </p:cBhvr>
                                    </p:animEffect>
                                  </p:childTnLst>
                                </p:cTn>
                              </p:par>
                            </p:childTnLst>
                          </p:cTn>
                        </p:par>
                        <p:par>
                          <p:cTn id="11" fill="hold">
                            <p:stCondLst>
                              <p:cond delay="1750"/>
                            </p:stCondLst>
                            <p:childTnLst>
                              <p:par>
                                <p:cTn id="12" presetID="2" presetClass="entr" presetSubtype="4" decel="5400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decel="5400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ppt_x"/>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decel="5400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ppt_x"/>
                                          </p:val>
                                        </p:tav>
                                        <p:tav tm="100000">
                                          <p:val>
                                            <p:strVal val="#ppt_x"/>
                                          </p:val>
                                        </p:tav>
                                      </p:tavLst>
                                    </p:anim>
                                    <p:anim calcmode="lin" valueType="num">
                                      <p:cBhvr additive="base">
                                        <p:cTn id="23"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7" grpId="0" animBg="1"/>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EDB072-154E-4093-B6D1-7DDE8BEBD351}"/>
              </a:ext>
            </a:extLst>
          </p:cNvPr>
          <p:cNvSpPr/>
          <p:nvPr/>
        </p:nvSpPr>
        <p:spPr>
          <a:xfrm>
            <a:off x="0" y="850831"/>
            <a:ext cx="12191999" cy="5175216"/>
          </a:xfrm>
          <a:prstGeom prst="rect">
            <a:avLst/>
          </a:prstGeom>
          <a:solidFill>
            <a:schemeClr val="bg1"/>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34C1364B-7198-4E22-887D-93E48D85A7DF}"/>
              </a:ext>
            </a:extLst>
          </p:cNvPr>
          <p:cNvSpPr>
            <a:spLocks noGrp="1"/>
          </p:cNvSpPr>
          <p:nvPr>
            <p:ph type="ctrTitle"/>
          </p:nvPr>
        </p:nvSpPr>
        <p:spPr>
          <a:xfrm>
            <a:off x="1" y="408821"/>
            <a:ext cx="11887199" cy="1568083"/>
          </a:xfrm>
        </p:spPr>
        <p:txBody>
          <a:bodyPr/>
          <a:lstStyle/>
          <a:p>
            <a:r>
              <a:rPr lang="en-US" dirty="0">
                <a:latin typeface="Cambria" panose="02040503050406030204" pitchFamily="18" charset="0"/>
              </a:rPr>
              <a:t>Secondary goal/Objective #2</a:t>
            </a:r>
          </a:p>
        </p:txBody>
      </p:sp>
      <p:sp>
        <p:nvSpPr>
          <p:cNvPr id="3" name="Subtitle 2">
            <a:extLst>
              <a:ext uri="{FF2B5EF4-FFF2-40B4-BE49-F238E27FC236}">
                <a16:creationId xmlns:a16="http://schemas.microsoft.com/office/drawing/2014/main" id="{BCBC013E-BFDF-4021-926E-06928BAE9B30}"/>
              </a:ext>
            </a:extLst>
          </p:cNvPr>
          <p:cNvSpPr>
            <a:spLocks noGrp="1"/>
          </p:cNvSpPr>
          <p:nvPr>
            <p:ph type="subTitle" idx="1"/>
          </p:nvPr>
        </p:nvSpPr>
        <p:spPr>
          <a:xfrm>
            <a:off x="119921" y="2452598"/>
            <a:ext cx="11767279" cy="1548877"/>
          </a:xfrm>
        </p:spPr>
        <p:txBody>
          <a:bodyPr>
            <a:noAutofit/>
          </a:bodyPr>
          <a:lstStyle/>
          <a:p>
            <a:r>
              <a:rPr lang="en-US" sz="3600" dirty="0">
                <a:latin typeface="Cambria" panose="02040503050406030204" pitchFamily="18" charset="0"/>
              </a:rPr>
              <a:t>Develop a professional development steering committee to ensure articulation among levels, coordinate release time, and develop creative ways to deliver training.</a:t>
            </a:r>
          </a:p>
          <a:p>
            <a:r>
              <a:rPr lang="en-US" sz="3600" dirty="0">
                <a:latin typeface="Cambria" panose="02040503050406030204" pitchFamily="18" charset="0"/>
              </a:rPr>
              <a:t> </a:t>
            </a:r>
          </a:p>
        </p:txBody>
      </p:sp>
      <p:sp>
        <p:nvSpPr>
          <p:cNvPr id="7" name="Freeform 8">
            <a:extLst>
              <a:ext uri="{FF2B5EF4-FFF2-40B4-BE49-F238E27FC236}">
                <a16:creationId xmlns:a16="http://schemas.microsoft.com/office/drawing/2014/main" id="{ADEB40FC-69DA-4F27-8BBA-4C4AEDD06840}"/>
              </a:ext>
            </a:extLst>
          </p:cNvPr>
          <p:cNvSpPr/>
          <p:nvPr/>
        </p:nvSpPr>
        <p:spPr>
          <a:xfrm>
            <a:off x="5022377"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8" name="Freeform 11">
            <a:extLst>
              <a:ext uri="{FF2B5EF4-FFF2-40B4-BE49-F238E27FC236}">
                <a16:creationId xmlns:a16="http://schemas.microsoft.com/office/drawing/2014/main" id="{B7B16672-F1D5-4575-A729-C9686D648C36}"/>
              </a:ext>
            </a:extLst>
          </p:cNvPr>
          <p:cNvSpPr/>
          <p:nvPr/>
        </p:nvSpPr>
        <p:spPr>
          <a:xfrm rot="10800000">
            <a:off x="5072887" y="-4436"/>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9" name="Freeform 8">
            <a:extLst>
              <a:ext uri="{FF2B5EF4-FFF2-40B4-BE49-F238E27FC236}">
                <a16:creationId xmlns:a16="http://schemas.microsoft.com/office/drawing/2014/main" id="{A03745D3-985B-4A12-AF88-C2647E669CC7}"/>
              </a:ext>
            </a:extLst>
          </p:cNvPr>
          <p:cNvSpPr/>
          <p:nvPr/>
        </p:nvSpPr>
        <p:spPr>
          <a:xfrm>
            <a:off x="9173571"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0" name="Freeform 11">
            <a:extLst>
              <a:ext uri="{FF2B5EF4-FFF2-40B4-BE49-F238E27FC236}">
                <a16:creationId xmlns:a16="http://schemas.microsoft.com/office/drawing/2014/main" id="{DD612993-5F97-4422-8E52-65CEC6072AB0}"/>
              </a:ext>
            </a:extLst>
          </p:cNvPr>
          <p:cNvSpPr/>
          <p:nvPr/>
        </p:nvSpPr>
        <p:spPr>
          <a:xfrm rot="10800000">
            <a:off x="9224081" y="-4436"/>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1" name="Freeform 8">
            <a:extLst>
              <a:ext uri="{FF2B5EF4-FFF2-40B4-BE49-F238E27FC236}">
                <a16:creationId xmlns:a16="http://schemas.microsoft.com/office/drawing/2014/main" id="{5B012D6A-0D9C-4FCF-A32F-605F440AC696}"/>
              </a:ext>
            </a:extLst>
          </p:cNvPr>
          <p:cNvSpPr/>
          <p:nvPr/>
        </p:nvSpPr>
        <p:spPr>
          <a:xfrm>
            <a:off x="1473490" y="6437318"/>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2" name="Freeform 11">
            <a:extLst>
              <a:ext uri="{FF2B5EF4-FFF2-40B4-BE49-F238E27FC236}">
                <a16:creationId xmlns:a16="http://schemas.microsoft.com/office/drawing/2014/main" id="{E22CEBE4-C7D6-450B-A5E8-E7F913D59AA1}"/>
              </a:ext>
            </a:extLst>
          </p:cNvPr>
          <p:cNvSpPr/>
          <p:nvPr/>
        </p:nvSpPr>
        <p:spPr>
          <a:xfrm rot="10800000">
            <a:off x="1524000" y="0"/>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Tree>
    <p:extLst>
      <p:ext uri="{BB962C8B-B14F-4D97-AF65-F5344CB8AC3E}">
        <p14:creationId xmlns:p14="http://schemas.microsoft.com/office/powerpoint/2010/main" val="351962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par>
                          <p:cTn id="8" fill="hold">
                            <p:stCondLst>
                              <p:cond delay="1750"/>
                            </p:stCondLst>
                            <p:childTnLst>
                              <p:par>
                                <p:cTn id="9" presetID="2" presetClass="entr" presetSubtype="1" decel="54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4" decel="5400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1" decel="5400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ppt_x"/>
                                          </p:val>
                                        </p:tav>
                                        <p:tav tm="100000">
                                          <p:val>
                                            <p:strVal val="#ppt_x"/>
                                          </p:val>
                                        </p:tav>
                                      </p:tavLst>
                                    </p:anim>
                                    <p:anim calcmode="lin" valueType="num">
                                      <p:cBhvr additive="base">
                                        <p:cTn id="20" dur="10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4" decel="5400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1" decel="5400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0-#ppt_h/2"/>
                                          </p:val>
                                        </p:tav>
                                        <p:tav tm="100000">
                                          <p:val>
                                            <p:strVal val="#ppt_y"/>
                                          </p:val>
                                        </p:tav>
                                      </p:tavLst>
                                    </p:anim>
                                  </p:childTnLst>
                                </p:cTn>
                              </p:par>
                              <p:par>
                                <p:cTn id="29" presetID="2" presetClass="entr" presetSubtype="4" decel="5400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D1FC6B-0A24-453D-8975-6D0BEBE5BD14}"/>
              </a:ext>
            </a:extLst>
          </p:cNvPr>
          <p:cNvSpPr/>
          <p:nvPr/>
        </p:nvSpPr>
        <p:spPr>
          <a:xfrm>
            <a:off x="0" y="649564"/>
            <a:ext cx="12192000" cy="885611"/>
          </a:xfrm>
          <a:prstGeom prst="rect">
            <a:avLst/>
          </a:prstGeom>
          <a:solidFill>
            <a:srgbClr val="629DD1">
              <a:lumMod val="75000"/>
            </a:srgbClr>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4" name="Rectangle 3">
            <a:extLst>
              <a:ext uri="{FF2B5EF4-FFF2-40B4-BE49-F238E27FC236}">
                <a16:creationId xmlns:a16="http://schemas.microsoft.com/office/drawing/2014/main" id="{DA93FDDA-5817-4871-8B43-9A7ADD808B7D}"/>
              </a:ext>
            </a:extLst>
          </p:cNvPr>
          <p:cNvSpPr/>
          <p:nvPr/>
        </p:nvSpPr>
        <p:spPr>
          <a:xfrm>
            <a:off x="0" y="1871129"/>
            <a:ext cx="12192000" cy="4012682"/>
          </a:xfrm>
          <a:prstGeom prst="rect">
            <a:avLst/>
          </a:prstGeom>
          <a:solidFill>
            <a:schemeClr val="bg1"/>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2893BB6A-5235-40A9-B9FD-4DB5696FA7A5}"/>
              </a:ext>
            </a:extLst>
          </p:cNvPr>
          <p:cNvSpPr>
            <a:spLocks noGrp="1"/>
          </p:cNvSpPr>
          <p:nvPr>
            <p:ph type="title"/>
          </p:nvPr>
        </p:nvSpPr>
        <p:spPr>
          <a:xfrm>
            <a:off x="573751" y="1049240"/>
            <a:ext cx="11373409" cy="697674"/>
          </a:xfrm>
        </p:spPr>
        <p:txBody>
          <a:bodyPr>
            <a:normAutofit fontScale="90000"/>
          </a:bodyPr>
          <a:lstStyle/>
          <a:p>
            <a:r>
              <a:rPr lang="en-US" b="1" dirty="0">
                <a:solidFill>
                  <a:schemeClr val="bg1"/>
                </a:solidFill>
                <a:latin typeface="Cambria" panose="02040503050406030204" pitchFamily="18" charset="0"/>
              </a:rPr>
              <a:t>Strategies/Action Steps-Objective 2</a:t>
            </a:r>
            <a:br>
              <a:rPr lang="en-US" dirty="0">
                <a:effectLst/>
              </a:rPr>
            </a:br>
            <a:endParaRPr lang="en-US" dirty="0"/>
          </a:p>
        </p:txBody>
      </p:sp>
      <p:sp>
        <p:nvSpPr>
          <p:cNvPr id="3" name="Content Placeholder 2">
            <a:extLst>
              <a:ext uri="{FF2B5EF4-FFF2-40B4-BE49-F238E27FC236}">
                <a16:creationId xmlns:a16="http://schemas.microsoft.com/office/drawing/2014/main" id="{F5123DA9-8CBD-48C4-BCE4-536714BF6400}"/>
              </a:ext>
            </a:extLst>
          </p:cNvPr>
          <p:cNvSpPr>
            <a:spLocks noGrp="1"/>
          </p:cNvSpPr>
          <p:nvPr>
            <p:ph idx="1"/>
          </p:nvPr>
        </p:nvSpPr>
        <p:spPr>
          <a:xfrm>
            <a:off x="818957" y="2082868"/>
            <a:ext cx="10258773" cy="3358562"/>
          </a:xfrm>
        </p:spPr>
        <p:txBody>
          <a:bodyPr vert="horz" lIns="45720" tIns="45720" rIns="45720" bIns="45720" rtlCol="0" anchor="t">
            <a:normAutofit/>
          </a:bodyPr>
          <a:lstStyle/>
          <a:p>
            <a:pPr marL="231775" indent="0">
              <a:buClr>
                <a:srgbClr val="FF0000"/>
              </a:buClr>
              <a:buNone/>
            </a:pPr>
            <a:r>
              <a:rPr lang="en-US" sz="2400" b="1" dirty="0">
                <a:latin typeface="Constantia" panose="02030602050306030303" pitchFamily="18" charset="0"/>
              </a:rPr>
              <a:t>Organize a district professional development steering committee with representation from various departments.  The steering committee will meet regularly to complete the following tasks:</a:t>
            </a:r>
          </a:p>
          <a:p>
            <a:pPr marL="736600" indent="-504190">
              <a:buClr>
                <a:srgbClr val="FF0000"/>
              </a:buClr>
              <a:buFont typeface="Wingdings" panose="05000000000000000000" pitchFamily="2" charset="2"/>
              <a:buChar char="v"/>
            </a:pPr>
            <a:r>
              <a:rPr lang="en-US" sz="2200" dirty="0">
                <a:latin typeface="Cambria" panose="02040503050406030204" pitchFamily="18" charset="0"/>
              </a:rPr>
              <a:t>Develop a survey to administer to all staff to determine professional development needs and preferences.</a:t>
            </a:r>
            <a:endParaRPr lang="en-US" sz="2200" dirty="0">
              <a:latin typeface="Cambria" panose="02040503050406030204" pitchFamily="18" charset="0"/>
              <a:ea typeface="Cambria"/>
            </a:endParaRPr>
          </a:p>
          <a:p>
            <a:pPr marL="736600" indent="-504190">
              <a:buClr>
                <a:srgbClr val="FF0000"/>
              </a:buClr>
              <a:buFont typeface="Wingdings" panose="05000000000000000000" pitchFamily="2" charset="2"/>
              <a:buChar char="v"/>
            </a:pPr>
            <a:r>
              <a:rPr lang="en-US" sz="2200" dirty="0">
                <a:latin typeface="Cambria" panose="02040503050406030204" pitchFamily="18" charset="0"/>
              </a:rPr>
              <a:t>Determine training needs by analyzing new initiatives along with individual/ departmental/ building/district needs.</a:t>
            </a:r>
            <a:endParaRPr lang="en-US" sz="2200" dirty="0">
              <a:latin typeface="Cambria" panose="02040503050406030204" pitchFamily="18" charset="0"/>
              <a:ea typeface="Cambria"/>
            </a:endParaRPr>
          </a:p>
          <a:p>
            <a:endParaRPr lang="en-US" dirty="0"/>
          </a:p>
        </p:txBody>
      </p:sp>
      <p:sp>
        <p:nvSpPr>
          <p:cNvPr id="6" name="Freeform 8">
            <a:extLst>
              <a:ext uri="{FF2B5EF4-FFF2-40B4-BE49-F238E27FC236}">
                <a16:creationId xmlns:a16="http://schemas.microsoft.com/office/drawing/2014/main" id="{F05FAAEA-7BE1-4CF4-AEFA-EBFE13A3EE21}"/>
              </a:ext>
            </a:extLst>
          </p:cNvPr>
          <p:cNvSpPr/>
          <p:nvPr/>
        </p:nvSpPr>
        <p:spPr>
          <a:xfrm>
            <a:off x="5022377"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7" name="Freeform 8">
            <a:extLst>
              <a:ext uri="{FF2B5EF4-FFF2-40B4-BE49-F238E27FC236}">
                <a16:creationId xmlns:a16="http://schemas.microsoft.com/office/drawing/2014/main" id="{B2BD358A-E060-452A-BDBA-98EA059C3E39}"/>
              </a:ext>
            </a:extLst>
          </p:cNvPr>
          <p:cNvSpPr/>
          <p:nvPr/>
        </p:nvSpPr>
        <p:spPr>
          <a:xfrm>
            <a:off x="9173571"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8" name="Freeform 8">
            <a:extLst>
              <a:ext uri="{FF2B5EF4-FFF2-40B4-BE49-F238E27FC236}">
                <a16:creationId xmlns:a16="http://schemas.microsoft.com/office/drawing/2014/main" id="{40820212-D2E4-4273-9918-58B859007BFF}"/>
              </a:ext>
            </a:extLst>
          </p:cNvPr>
          <p:cNvSpPr/>
          <p:nvPr/>
        </p:nvSpPr>
        <p:spPr>
          <a:xfrm>
            <a:off x="1473490" y="6437318"/>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Tree>
    <p:extLst>
      <p:ext uri="{BB962C8B-B14F-4D97-AF65-F5344CB8AC3E}">
        <p14:creationId xmlns:p14="http://schemas.microsoft.com/office/powerpoint/2010/main" val="416527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250"/>
                                        <p:tgtEl>
                                          <p:spTgt spid="5"/>
                                        </p:tgtEl>
                                      </p:cBhvr>
                                    </p:animEffect>
                                  </p:childTnLst>
                                </p:cTn>
                              </p:par>
                            </p:childTnLst>
                          </p:cTn>
                        </p:par>
                        <p:par>
                          <p:cTn id="11" fill="hold">
                            <p:stCondLst>
                              <p:cond delay="1750"/>
                            </p:stCondLst>
                            <p:childTnLst>
                              <p:par>
                                <p:cTn id="12" presetID="2" presetClass="entr" presetSubtype="4" decel="5400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decel="5400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ppt_x"/>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decel="5400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ppt_x"/>
                                          </p:val>
                                        </p:tav>
                                        <p:tav tm="100000">
                                          <p:val>
                                            <p:strVal val="#ppt_x"/>
                                          </p:val>
                                        </p:tav>
                                      </p:tavLst>
                                    </p:anim>
                                    <p:anim calcmode="lin" valueType="num">
                                      <p:cBhvr additive="base">
                                        <p:cTn id="23"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7" grpId="0" animBg="1"/>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D1FC6B-0A24-453D-8975-6D0BEBE5BD14}"/>
              </a:ext>
            </a:extLst>
          </p:cNvPr>
          <p:cNvSpPr/>
          <p:nvPr/>
        </p:nvSpPr>
        <p:spPr>
          <a:xfrm>
            <a:off x="0" y="649564"/>
            <a:ext cx="12192000" cy="885611"/>
          </a:xfrm>
          <a:prstGeom prst="rect">
            <a:avLst/>
          </a:prstGeom>
          <a:solidFill>
            <a:srgbClr val="629DD1">
              <a:lumMod val="75000"/>
            </a:srgbClr>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4" name="Rectangle 3">
            <a:extLst>
              <a:ext uri="{FF2B5EF4-FFF2-40B4-BE49-F238E27FC236}">
                <a16:creationId xmlns:a16="http://schemas.microsoft.com/office/drawing/2014/main" id="{DA93FDDA-5817-4871-8B43-9A7ADD808B7D}"/>
              </a:ext>
            </a:extLst>
          </p:cNvPr>
          <p:cNvSpPr/>
          <p:nvPr/>
        </p:nvSpPr>
        <p:spPr>
          <a:xfrm>
            <a:off x="0" y="1871129"/>
            <a:ext cx="12192000" cy="4012682"/>
          </a:xfrm>
          <a:prstGeom prst="rect">
            <a:avLst/>
          </a:prstGeom>
          <a:solidFill>
            <a:schemeClr val="bg1"/>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2893BB6A-5235-40A9-B9FD-4DB5696FA7A5}"/>
              </a:ext>
            </a:extLst>
          </p:cNvPr>
          <p:cNvSpPr>
            <a:spLocks noGrp="1"/>
          </p:cNvSpPr>
          <p:nvPr>
            <p:ph type="title"/>
          </p:nvPr>
        </p:nvSpPr>
        <p:spPr>
          <a:xfrm>
            <a:off x="573751" y="1049240"/>
            <a:ext cx="11373409" cy="697674"/>
          </a:xfrm>
        </p:spPr>
        <p:txBody>
          <a:bodyPr>
            <a:normAutofit fontScale="90000"/>
          </a:bodyPr>
          <a:lstStyle/>
          <a:p>
            <a:r>
              <a:rPr lang="en-US" b="1" dirty="0">
                <a:solidFill>
                  <a:schemeClr val="bg1"/>
                </a:solidFill>
                <a:latin typeface="Cambria" panose="02040503050406030204" pitchFamily="18" charset="0"/>
              </a:rPr>
              <a:t>Strategies/Action Steps-Objective 2</a:t>
            </a:r>
            <a:br>
              <a:rPr lang="en-US" dirty="0">
                <a:effectLst/>
              </a:rPr>
            </a:br>
            <a:endParaRPr lang="en-US" dirty="0"/>
          </a:p>
        </p:txBody>
      </p:sp>
      <p:sp>
        <p:nvSpPr>
          <p:cNvPr id="3" name="Content Placeholder 2">
            <a:extLst>
              <a:ext uri="{FF2B5EF4-FFF2-40B4-BE49-F238E27FC236}">
                <a16:creationId xmlns:a16="http://schemas.microsoft.com/office/drawing/2014/main" id="{F5123DA9-8CBD-48C4-BCE4-536714BF6400}"/>
              </a:ext>
            </a:extLst>
          </p:cNvPr>
          <p:cNvSpPr>
            <a:spLocks noGrp="1"/>
          </p:cNvSpPr>
          <p:nvPr>
            <p:ph idx="1"/>
          </p:nvPr>
        </p:nvSpPr>
        <p:spPr>
          <a:xfrm>
            <a:off x="818958" y="2146590"/>
            <a:ext cx="9839050" cy="3861436"/>
          </a:xfrm>
        </p:spPr>
        <p:txBody>
          <a:bodyPr vert="horz" lIns="45720" tIns="45720" rIns="45720" bIns="45720" rtlCol="0" anchor="t">
            <a:normAutofit/>
          </a:bodyPr>
          <a:lstStyle/>
          <a:p>
            <a:pPr marL="736600" indent="-504190">
              <a:buClr>
                <a:srgbClr val="FF0000"/>
              </a:buClr>
              <a:buFont typeface="Wingdings" panose="05000000000000000000" pitchFamily="2" charset="2"/>
              <a:buChar char="v"/>
            </a:pPr>
            <a:r>
              <a:rPr lang="en-US" sz="2200" dirty="0">
                <a:latin typeface="Cambria" panose="02040503050406030204" pitchFamily="18" charset="0"/>
              </a:rPr>
              <a:t>Develop action steps for new initiatives and communicate these training plans to each level and all departments to reduce the over-scheduling of staff. These steps will be built into the elementary, secondary, and district professional development schedule/plan (See objective #3)</a:t>
            </a:r>
            <a:endParaRPr lang="en-US"/>
          </a:p>
          <a:p>
            <a:pPr marL="736600" indent="-504190">
              <a:buClr>
                <a:srgbClr val="FF0000"/>
              </a:buClr>
              <a:buFont typeface="Wingdings" panose="05000000000000000000" pitchFamily="2" charset="2"/>
              <a:buChar char="v"/>
            </a:pPr>
            <a:r>
              <a:rPr lang="en-US" sz="2200" dirty="0">
                <a:latin typeface="Cambria" panose="02040503050406030204" pitchFamily="18" charset="0"/>
              </a:rPr>
              <a:t>Develop creative ways to deliver training through video presentations, screencast tutorials, and turn-key trainings.</a:t>
            </a:r>
            <a:endParaRPr lang="en-US" sz="2200" dirty="0">
              <a:latin typeface="Cambria" panose="02040503050406030204" pitchFamily="18" charset="0"/>
              <a:ea typeface="Cambria"/>
            </a:endParaRPr>
          </a:p>
          <a:p>
            <a:pPr marL="1714500" lvl="3" indent="-342900">
              <a:lnSpc>
                <a:spcPct val="100000"/>
              </a:lnSpc>
              <a:buFont typeface="+mj-lt"/>
              <a:buAutoNum type="alphaLcParenR"/>
            </a:pPr>
            <a:r>
              <a:rPr lang="en-US" sz="1600" dirty="0">
                <a:latin typeface="Constantia" panose="02030602050306030303" pitchFamily="18" charset="0"/>
              </a:rPr>
              <a:t>Establish a mechanism to create, upload, and have staff view a repository of online professional development videos (instructional or procedural based) as needed or part of a cohort (e.g., new teachers). </a:t>
            </a:r>
          </a:p>
          <a:p>
            <a:pPr marL="1714500" lvl="3" indent="-342900">
              <a:lnSpc>
                <a:spcPct val="100000"/>
              </a:lnSpc>
              <a:buFont typeface="+mj-lt"/>
              <a:buAutoNum type="alphaLcParenR"/>
            </a:pPr>
            <a:r>
              <a:rPr lang="en-US" sz="1600" dirty="0">
                <a:latin typeface="Constantia" panose="02030602050306030303" pitchFamily="18" charset="0"/>
              </a:rPr>
              <a:t>Video record turn-key trainings, create screencast tutorials, or video record consultants and edit for staff use. Train staff how to use the repository of videos </a:t>
            </a:r>
            <a:r>
              <a:rPr lang="en-US" sz="1600" i="1" dirty="0">
                <a:latin typeface="Constantia" panose="02030602050306030303" pitchFamily="18" charset="0"/>
              </a:rPr>
              <a:t>(e.g. YouTube Channel, Public Works)</a:t>
            </a:r>
          </a:p>
          <a:p>
            <a:pPr marL="736600" indent="-504190">
              <a:buClr>
                <a:srgbClr val="FF0000"/>
              </a:buClr>
              <a:buFont typeface="Wingdings" panose="05000000000000000000" pitchFamily="2" charset="2"/>
              <a:buChar char="v"/>
            </a:pPr>
            <a:endParaRPr lang="en-US" sz="2200" dirty="0">
              <a:latin typeface="Cambria" panose="02040503050406030204" pitchFamily="18" charset="0"/>
              <a:ea typeface="Cambria"/>
            </a:endParaRPr>
          </a:p>
          <a:p>
            <a:endParaRPr lang="en-US" dirty="0"/>
          </a:p>
        </p:txBody>
      </p:sp>
      <p:sp>
        <p:nvSpPr>
          <p:cNvPr id="6" name="Freeform 8">
            <a:extLst>
              <a:ext uri="{FF2B5EF4-FFF2-40B4-BE49-F238E27FC236}">
                <a16:creationId xmlns:a16="http://schemas.microsoft.com/office/drawing/2014/main" id="{F05FAAEA-7BE1-4CF4-AEFA-EBFE13A3EE21}"/>
              </a:ext>
            </a:extLst>
          </p:cNvPr>
          <p:cNvSpPr/>
          <p:nvPr/>
        </p:nvSpPr>
        <p:spPr>
          <a:xfrm>
            <a:off x="5022377"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7" name="Freeform 8">
            <a:extLst>
              <a:ext uri="{FF2B5EF4-FFF2-40B4-BE49-F238E27FC236}">
                <a16:creationId xmlns:a16="http://schemas.microsoft.com/office/drawing/2014/main" id="{B2BD358A-E060-452A-BDBA-98EA059C3E39}"/>
              </a:ext>
            </a:extLst>
          </p:cNvPr>
          <p:cNvSpPr/>
          <p:nvPr/>
        </p:nvSpPr>
        <p:spPr>
          <a:xfrm>
            <a:off x="9173571"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8" name="Freeform 8">
            <a:extLst>
              <a:ext uri="{FF2B5EF4-FFF2-40B4-BE49-F238E27FC236}">
                <a16:creationId xmlns:a16="http://schemas.microsoft.com/office/drawing/2014/main" id="{40820212-D2E4-4273-9918-58B859007BFF}"/>
              </a:ext>
            </a:extLst>
          </p:cNvPr>
          <p:cNvSpPr/>
          <p:nvPr/>
        </p:nvSpPr>
        <p:spPr>
          <a:xfrm>
            <a:off x="1473490" y="6437318"/>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Tree>
    <p:extLst>
      <p:ext uri="{BB962C8B-B14F-4D97-AF65-F5344CB8AC3E}">
        <p14:creationId xmlns:p14="http://schemas.microsoft.com/office/powerpoint/2010/main" val="258374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250"/>
                                        <p:tgtEl>
                                          <p:spTgt spid="5"/>
                                        </p:tgtEl>
                                      </p:cBhvr>
                                    </p:animEffect>
                                  </p:childTnLst>
                                </p:cTn>
                              </p:par>
                            </p:childTnLst>
                          </p:cTn>
                        </p:par>
                        <p:par>
                          <p:cTn id="11" fill="hold">
                            <p:stCondLst>
                              <p:cond delay="1750"/>
                            </p:stCondLst>
                            <p:childTnLst>
                              <p:par>
                                <p:cTn id="12" presetID="2" presetClass="entr" presetSubtype="4" decel="5400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decel="5400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ppt_x"/>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decel="5400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ppt_x"/>
                                          </p:val>
                                        </p:tav>
                                        <p:tav tm="100000">
                                          <p:val>
                                            <p:strVal val="#ppt_x"/>
                                          </p:val>
                                        </p:tav>
                                      </p:tavLst>
                                    </p:anim>
                                    <p:anim calcmode="lin" valueType="num">
                                      <p:cBhvr additive="base">
                                        <p:cTn id="23"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D1FC6B-0A24-453D-8975-6D0BEBE5BD14}"/>
              </a:ext>
            </a:extLst>
          </p:cNvPr>
          <p:cNvSpPr/>
          <p:nvPr/>
        </p:nvSpPr>
        <p:spPr>
          <a:xfrm>
            <a:off x="0" y="649564"/>
            <a:ext cx="12192000" cy="885611"/>
          </a:xfrm>
          <a:prstGeom prst="rect">
            <a:avLst/>
          </a:prstGeom>
          <a:solidFill>
            <a:srgbClr val="629DD1">
              <a:lumMod val="75000"/>
            </a:srgbClr>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4" name="Rectangle 3">
            <a:extLst>
              <a:ext uri="{FF2B5EF4-FFF2-40B4-BE49-F238E27FC236}">
                <a16:creationId xmlns:a16="http://schemas.microsoft.com/office/drawing/2014/main" id="{DA93FDDA-5817-4871-8B43-9A7ADD808B7D}"/>
              </a:ext>
            </a:extLst>
          </p:cNvPr>
          <p:cNvSpPr/>
          <p:nvPr/>
        </p:nvSpPr>
        <p:spPr>
          <a:xfrm>
            <a:off x="0" y="1746914"/>
            <a:ext cx="12192000" cy="4225800"/>
          </a:xfrm>
          <a:prstGeom prst="rect">
            <a:avLst/>
          </a:prstGeom>
          <a:solidFill>
            <a:schemeClr val="bg1"/>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2893BB6A-5235-40A9-B9FD-4DB5696FA7A5}"/>
              </a:ext>
            </a:extLst>
          </p:cNvPr>
          <p:cNvSpPr>
            <a:spLocks noGrp="1"/>
          </p:cNvSpPr>
          <p:nvPr>
            <p:ph type="title"/>
          </p:nvPr>
        </p:nvSpPr>
        <p:spPr>
          <a:xfrm>
            <a:off x="573751" y="1049240"/>
            <a:ext cx="11486985" cy="697674"/>
          </a:xfrm>
        </p:spPr>
        <p:txBody>
          <a:bodyPr>
            <a:normAutofit fontScale="90000"/>
          </a:bodyPr>
          <a:lstStyle/>
          <a:p>
            <a:r>
              <a:rPr lang="en-US" b="1" dirty="0">
                <a:solidFill>
                  <a:schemeClr val="bg1"/>
                </a:solidFill>
                <a:latin typeface="Cambria" panose="02040503050406030204" pitchFamily="18" charset="0"/>
              </a:rPr>
              <a:t>Strategies/Action Steps-Primary Goal 1</a:t>
            </a:r>
            <a:br>
              <a:rPr lang="en-US" dirty="0">
                <a:effectLst/>
              </a:rPr>
            </a:br>
            <a:endParaRPr lang="en-US" dirty="0"/>
          </a:p>
        </p:txBody>
      </p:sp>
      <p:sp>
        <p:nvSpPr>
          <p:cNvPr id="3" name="Content Placeholder 2">
            <a:extLst>
              <a:ext uri="{FF2B5EF4-FFF2-40B4-BE49-F238E27FC236}">
                <a16:creationId xmlns:a16="http://schemas.microsoft.com/office/drawing/2014/main" id="{F5123DA9-8CBD-48C4-BCE4-536714BF6400}"/>
              </a:ext>
            </a:extLst>
          </p:cNvPr>
          <p:cNvSpPr>
            <a:spLocks noGrp="1"/>
          </p:cNvSpPr>
          <p:nvPr>
            <p:ph idx="1"/>
          </p:nvPr>
        </p:nvSpPr>
        <p:spPr>
          <a:xfrm>
            <a:off x="254638" y="1746914"/>
            <a:ext cx="11806099" cy="4101585"/>
          </a:xfrm>
        </p:spPr>
        <p:txBody>
          <a:bodyPr vert="horz" lIns="45720" tIns="45720" rIns="45720" bIns="45720" rtlCol="0" anchor="t">
            <a:normAutofit/>
          </a:bodyPr>
          <a:lstStyle/>
          <a:p>
            <a:pPr marL="736600" indent="-504190">
              <a:buClr>
                <a:srgbClr val="FF0000"/>
              </a:buClr>
              <a:buFont typeface="Wingdings" panose="05000000000000000000" pitchFamily="2" charset="2"/>
              <a:buChar char="v"/>
            </a:pPr>
            <a:r>
              <a:rPr lang="en-US" sz="2200" dirty="0">
                <a:latin typeface="Cambria" panose="02040503050406030204" pitchFamily="18" charset="0"/>
                <a:ea typeface="Calibri" panose="020F0502020204030204" pitchFamily="34" charset="0"/>
                <a:cs typeface="Times New Roman" panose="02020603050405020304" pitchFamily="18" charset="0"/>
              </a:rPr>
              <a:t>Survey Content-Area Supervisors for feasibility of creating career/college paths/academies within their individual department</a:t>
            </a:r>
            <a:endParaRPr lang="en-US" dirty="0"/>
          </a:p>
          <a:p>
            <a:pPr marL="736600" indent="-504190">
              <a:buClr>
                <a:srgbClr val="FF0000"/>
              </a:buClr>
              <a:buFont typeface="Wingdings" panose="05000000000000000000" pitchFamily="2" charset="2"/>
              <a:buChar char="v"/>
            </a:pPr>
            <a:r>
              <a:rPr lang="en-US" sz="2200" dirty="0">
                <a:latin typeface="Cambria" panose="02040503050406030204" pitchFamily="18" charset="0"/>
                <a:ea typeface="Calibri" panose="020F0502020204030204" pitchFamily="34" charset="0"/>
                <a:cs typeface="Times New Roman" panose="02020603050405020304" pitchFamily="18" charset="0"/>
              </a:rPr>
              <a:t>Create career/college paths/academies from our current high school curriculum/courses of study that exist that can be aligned over a 4-year continuum of study for students enrolled in individual programs of study</a:t>
            </a:r>
            <a:endParaRPr lang="en-US" sz="2200" dirty="0">
              <a:latin typeface="Cambria" panose="02040503050406030204" pitchFamily="18" charset="0"/>
              <a:ea typeface="Cambria"/>
              <a:cs typeface="Times New Roman" panose="02020603050405020304" pitchFamily="18" charset="0"/>
            </a:endParaRPr>
          </a:p>
          <a:p>
            <a:pPr marL="736600" indent="-504190">
              <a:buClr>
                <a:srgbClr val="FF0000"/>
              </a:buClr>
              <a:buFont typeface="Wingdings" panose="05000000000000000000" pitchFamily="2" charset="2"/>
              <a:buChar char="v"/>
            </a:pPr>
            <a:r>
              <a:rPr lang="en-US" sz="2200" dirty="0">
                <a:latin typeface="Cambria" panose="02040503050406030204" pitchFamily="18" charset="0"/>
                <a:ea typeface="Calibri" panose="020F0502020204030204" pitchFamily="34" charset="0"/>
                <a:cs typeface="Times New Roman" panose="02020603050405020304" pitchFamily="18" charset="0"/>
              </a:rPr>
              <a:t>Create Career Academies to capture students who have a specified interest who are not enrolled in advanced level classes (i.e. School of Allied Health, Child Care Academy, ROTC Academy, Vocational Related Academies)</a:t>
            </a:r>
            <a:endParaRPr lang="en-US" sz="2200" dirty="0">
              <a:latin typeface="Cambria" panose="02040503050406030204" pitchFamily="18" charset="0"/>
              <a:ea typeface="Cambria"/>
              <a:cs typeface="Times New Roman" panose="02020603050405020304" pitchFamily="18" charset="0"/>
            </a:endParaRPr>
          </a:p>
          <a:p>
            <a:pPr marL="736600" indent="-504190">
              <a:buClr>
                <a:srgbClr val="FF0000"/>
              </a:buClr>
              <a:buFont typeface="Wingdings" panose="05000000000000000000" pitchFamily="2" charset="2"/>
              <a:buChar char="v"/>
            </a:pPr>
            <a:r>
              <a:rPr lang="en-US" sz="2200" dirty="0">
                <a:latin typeface="Cambria" panose="02040503050406030204" pitchFamily="18" charset="0"/>
                <a:ea typeface="Calibri" panose="020F0502020204030204" pitchFamily="34" charset="0"/>
                <a:cs typeface="Times New Roman" panose="02020603050405020304" pitchFamily="18" charset="0"/>
              </a:rPr>
              <a:t>Create school counseling curriculum in each of the grade levels 6 through 12 that incorporate various elements and stages related to college and career readiness; align parent nights to each grade level so a partnership is developed with the school community</a:t>
            </a:r>
            <a:endParaRPr lang="en-US" sz="2200" dirty="0">
              <a:latin typeface="Cambria" panose="02040503050406030204" pitchFamily="18" charset="0"/>
              <a:ea typeface="Cambria"/>
              <a:cs typeface="Times New Roman" panose="02020603050405020304" pitchFamily="18" charset="0"/>
            </a:endParaRPr>
          </a:p>
          <a:p>
            <a:endParaRPr lang="en-US" dirty="0"/>
          </a:p>
          <a:p>
            <a:endParaRPr lang="en-US" dirty="0"/>
          </a:p>
        </p:txBody>
      </p:sp>
      <p:sp>
        <p:nvSpPr>
          <p:cNvPr id="6" name="Freeform 8">
            <a:extLst>
              <a:ext uri="{FF2B5EF4-FFF2-40B4-BE49-F238E27FC236}">
                <a16:creationId xmlns:a16="http://schemas.microsoft.com/office/drawing/2014/main" id="{F05FAAEA-7BE1-4CF4-AEFA-EBFE13A3EE21}"/>
              </a:ext>
            </a:extLst>
          </p:cNvPr>
          <p:cNvSpPr/>
          <p:nvPr/>
        </p:nvSpPr>
        <p:spPr>
          <a:xfrm>
            <a:off x="5022377"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7" name="Freeform 8">
            <a:extLst>
              <a:ext uri="{FF2B5EF4-FFF2-40B4-BE49-F238E27FC236}">
                <a16:creationId xmlns:a16="http://schemas.microsoft.com/office/drawing/2014/main" id="{B2BD358A-E060-452A-BDBA-98EA059C3E39}"/>
              </a:ext>
            </a:extLst>
          </p:cNvPr>
          <p:cNvSpPr/>
          <p:nvPr/>
        </p:nvSpPr>
        <p:spPr>
          <a:xfrm>
            <a:off x="9173571"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8" name="Freeform 8">
            <a:extLst>
              <a:ext uri="{FF2B5EF4-FFF2-40B4-BE49-F238E27FC236}">
                <a16:creationId xmlns:a16="http://schemas.microsoft.com/office/drawing/2014/main" id="{40820212-D2E4-4273-9918-58B859007BFF}"/>
              </a:ext>
            </a:extLst>
          </p:cNvPr>
          <p:cNvSpPr/>
          <p:nvPr/>
        </p:nvSpPr>
        <p:spPr>
          <a:xfrm>
            <a:off x="1473490" y="6437318"/>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Tree>
    <p:extLst>
      <p:ext uri="{BB962C8B-B14F-4D97-AF65-F5344CB8AC3E}">
        <p14:creationId xmlns:p14="http://schemas.microsoft.com/office/powerpoint/2010/main" val="354972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250"/>
                                        <p:tgtEl>
                                          <p:spTgt spid="5"/>
                                        </p:tgtEl>
                                      </p:cBhvr>
                                    </p:animEffect>
                                  </p:childTnLst>
                                </p:cTn>
                              </p:par>
                            </p:childTnLst>
                          </p:cTn>
                        </p:par>
                        <p:par>
                          <p:cTn id="11" fill="hold">
                            <p:stCondLst>
                              <p:cond delay="1750"/>
                            </p:stCondLst>
                            <p:childTnLst>
                              <p:par>
                                <p:cTn id="12" presetID="2" presetClass="entr" presetSubtype="4" decel="5400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decel="5400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ppt_x"/>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decel="5400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ppt_x"/>
                                          </p:val>
                                        </p:tav>
                                        <p:tav tm="100000">
                                          <p:val>
                                            <p:strVal val="#ppt_x"/>
                                          </p:val>
                                        </p:tav>
                                      </p:tavLst>
                                    </p:anim>
                                    <p:anim calcmode="lin" valueType="num">
                                      <p:cBhvr additive="base">
                                        <p:cTn id="23"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7" grpId="0" animBg="1"/>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D1FC6B-0A24-453D-8975-6D0BEBE5BD14}"/>
              </a:ext>
            </a:extLst>
          </p:cNvPr>
          <p:cNvSpPr/>
          <p:nvPr/>
        </p:nvSpPr>
        <p:spPr>
          <a:xfrm>
            <a:off x="0" y="649564"/>
            <a:ext cx="12192000" cy="885611"/>
          </a:xfrm>
          <a:prstGeom prst="rect">
            <a:avLst/>
          </a:prstGeom>
          <a:solidFill>
            <a:srgbClr val="629DD1">
              <a:lumMod val="75000"/>
            </a:srgbClr>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4" name="Rectangle 3">
            <a:extLst>
              <a:ext uri="{FF2B5EF4-FFF2-40B4-BE49-F238E27FC236}">
                <a16:creationId xmlns:a16="http://schemas.microsoft.com/office/drawing/2014/main" id="{DA93FDDA-5817-4871-8B43-9A7ADD808B7D}"/>
              </a:ext>
            </a:extLst>
          </p:cNvPr>
          <p:cNvSpPr/>
          <p:nvPr/>
        </p:nvSpPr>
        <p:spPr>
          <a:xfrm>
            <a:off x="0" y="1871129"/>
            <a:ext cx="12192000" cy="4012682"/>
          </a:xfrm>
          <a:prstGeom prst="rect">
            <a:avLst/>
          </a:prstGeom>
          <a:solidFill>
            <a:schemeClr val="bg1"/>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2893BB6A-5235-40A9-B9FD-4DB5696FA7A5}"/>
              </a:ext>
            </a:extLst>
          </p:cNvPr>
          <p:cNvSpPr>
            <a:spLocks noGrp="1"/>
          </p:cNvSpPr>
          <p:nvPr>
            <p:ph type="title"/>
          </p:nvPr>
        </p:nvSpPr>
        <p:spPr>
          <a:xfrm>
            <a:off x="573751" y="1049240"/>
            <a:ext cx="11373409" cy="697674"/>
          </a:xfrm>
        </p:spPr>
        <p:txBody>
          <a:bodyPr>
            <a:normAutofit fontScale="90000"/>
          </a:bodyPr>
          <a:lstStyle/>
          <a:p>
            <a:r>
              <a:rPr lang="en-US" b="1" dirty="0">
                <a:solidFill>
                  <a:schemeClr val="bg1"/>
                </a:solidFill>
                <a:latin typeface="Cambria" panose="02040503050406030204" pitchFamily="18" charset="0"/>
              </a:rPr>
              <a:t>Strategies/Action Steps-Objective 2</a:t>
            </a:r>
            <a:br>
              <a:rPr lang="en-US" dirty="0">
                <a:effectLst/>
              </a:rPr>
            </a:br>
            <a:endParaRPr lang="en-US" dirty="0"/>
          </a:p>
        </p:txBody>
      </p:sp>
      <p:sp>
        <p:nvSpPr>
          <p:cNvPr id="3" name="Content Placeholder 2">
            <a:extLst>
              <a:ext uri="{FF2B5EF4-FFF2-40B4-BE49-F238E27FC236}">
                <a16:creationId xmlns:a16="http://schemas.microsoft.com/office/drawing/2014/main" id="{F5123DA9-8CBD-48C4-BCE4-536714BF6400}"/>
              </a:ext>
            </a:extLst>
          </p:cNvPr>
          <p:cNvSpPr>
            <a:spLocks noGrp="1"/>
          </p:cNvSpPr>
          <p:nvPr>
            <p:ph idx="1"/>
          </p:nvPr>
        </p:nvSpPr>
        <p:spPr>
          <a:xfrm>
            <a:off x="1113808" y="2240883"/>
            <a:ext cx="10293294" cy="3749511"/>
          </a:xfrm>
        </p:spPr>
        <p:txBody>
          <a:bodyPr>
            <a:normAutofit/>
          </a:bodyPr>
          <a:lstStyle/>
          <a:p>
            <a:pPr marL="736600" indent="-504825">
              <a:buClr>
                <a:srgbClr val="FF0000"/>
              </a:buClr>
              <a:buFont typeface="Wingdings" panose="05000000000000000000" pitchFamily="2" charset="2"/>
              <a:buChar char="v"/>
            </a:pPr>
            <a:r>
              <a:rPr lang="en-US" sz="2200" dirty="0">
                <a:latin typeface="Cambria" panose="02040503050406030204" pitchFamily="18" charset="0"/>
              </a:rPr>
              <a:t>Develop incentives (release time, micro-credentials) and calendar suggestions to afford time or attractive ways to obtain training.</a:t>
            </a:r>
            <a:br>
              <a:rPr lang="en-US" sz="2200" dirty="0">
                <a:latin typeface="Cambria" panose="02040503050406030204" pitchFamily="18" charset="0"/>
              </a:rPr>
            </a:br>
            <a:endParaRPr lang="en-US" sz="2200" dirty="0">
              <a:latin typeface="Cambria" panose="02040503050406030204" pitchFamily="18" charset="0"/>
            </a:endParaRPr>
          </a:p>
          <a:p>
            <a:pPr marL="736600" indent="-504825">
              <a:buClr>
                <a:srgbClr val="FF0000"/>
              </a:buClr>
              <a:buFont typeface="Wingdings" panose="05000000000000000000" pitchFamily="2" charset="2"/>
              <a:buChar char="v"/>
            </a:pPr>
            <a:r>
              <a:rPr lang="en-US" sz="2200" dirty="0">
                <a:latin typeface="Cambria" panose="02040503050406030204" pitchFamily="18" charset="0"/>
              </a:rPr>
              <a:t>Develop a plan to bolster professional learning communities (PLCs) to provide regularly scheduled opportunities for teachers to collaborate on their professional development goals (e.g., CAR (Connected Action Roadmap) Method).</a:t>
            </a:r>
          </a:p>
          <a:p>
            <a:pPr marL="736600" indent="-504825">
              <a:buClr>
                <a:srgbClr val="FF0000"/>
              </a:buClr>
              <a:buFont typeface="Wingdings" panose="05000000000000000000" pitchFamily="2" charset="2"/>
              <a:buChar char="v"/>
            </a:pPr>
            <a:r>
              <a:rPr lang="en-US" sz="2200" dirty="0">
                <a:latin typeface="Cambria" panose="02040503050406030204" pitchFamily="18" charset="0"/>
              </a:rPr>
              <a:t>Develop a yearly professional development cycle to design and communicate the professional development plan. </a:t>
            </a:r>
          </a:p>
          <a:p>
            <a:pPr marL="736600" indent="-504825">
              <a:buClr>
                <a:srgbClr val="FF0000"/>
              </a:buClr>
              <a:buFont typeface="Wingdings" panose="05000000000000000000" pitchFamily="2" charset="2"/>
              <a:buChar char="v"/>
            </a:pPr>
            <a:endParaRPr lang="en-US" sz="2200" dirty="0">
              <a:latin typeface="Cambria" panose="02040503050406030204" pitchFamily="18" charset="0"/>
            </a:endParaRPr>
          </a:p>
          <a:p>
            <a:endParaRPr lang="en-US" dirty="0"/>
          </a:p>
        </p:txBody>
      </p:sp>
      <p:sp>
        <p:nvSpPr>
          <p:cNvPr id="6" name="Freeform 8">
            <a:extLst>
              <a:ext uri="{FF2B5EF4-FFF2-40B4-BE49-F238E27FC236}">
                <a16:creationId xmlns:a16="http://schemas.microsoft.com/office/drawing/2014/main" id="{F05FAAEA-7BE1-4CF4-AEFA-EBFE13A3EE21}"/>
              </a:ext>
            </a:extLst>
          </p:cNvPr>
          <p:cNvSpPr/>
          <p:nvPr/>
        </p:nvSpPr>
        <p:spPr>
          <a:xfrm>
            <a:off x="5022377"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7" name="Freeform 8">
            <a:extLst>
              <a:ext uri="{FF2B5EF4-FFF2-40B4-BE49-F238E27FC236}">
                <a16:creationId xmlns:a16="http://schemas.microsoft.com/office/drawing/2014/main" id="{B2BD358A-E060-452A-BDBA-98EA059C3E39}"/>
              </a:ext>
            </a:extLst>
          </p:cNvPr>
          <p:cNvSpPr/>
          <p:nvPr/>
        </p:nvSpPr>
        <p:spPr>
          <a:xfrm>
            <a:off x="9173571"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8" name="Freeform 8">
            <a:extLst>
              <a:ext uri="{FF2B5EF4-FFF2-40B4-BE49-F238E27FC236}">
                <a16:creationId xmlns:a16="http://schemas.microsoft.com/office/drawing/2014/main" id="{40820212-D2E4-4273-9918-58B859007BFF}"/>
              </a:ext>
            </a:extLst>
          </p:cNvPr>
          <p:cNvSpPr/>
          <p:nvPr/>
        </p:nvSpPr>
        <p:spPr>
          <a:xfrm>
            <a:off x="1473490" y="6437318"/>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Tree>
    <p:extLst>
      <p:ext uri="{BB962C8B-B14F-4D97-AF65-F5344CB8AC3E}">
        <p14:creationId xmlns:p14="http://schemas.microsoft.com/office/powerpoint/2010/main" val="243614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250"/>
                                        <p:tgtEl>
                                          <p:spTgt spid="5"/>
                                        </p:tgtEl>
                                      </p:cBhvr>
                                    </p:animEffect>
                                  </p:childTnLst>
                                </p:cTn>
                              </p:par>
                            </p:childTnLst>
                          </p:cTn>
                        </p:par>
                        <p:par>
                          <p:cTn id="11" fill="hold">
                            <p:stCondLst>
                              <p:cond delay="1750"/>
                            </p:stCondLst>
                            <p:childTnLst>
                              <p:par>
                                <p:cTn id="12" presetID="2" presetClass="entr" presetSubtype="4" decel="5400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decel="5400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ppt_x"/>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decel="5400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ppt_x"/>
                                          </p:val>
                                        </p:tav>
                                        <p:tav tm="100000">
                                          <p:val>
                                            <p:strVal val="#ppt_x"/>
                                          </p:val>
                                        </p:tav>
                                      </p:tavLst>
                                    </p:anim>
                                    <p:anim calcmode="lin" valueType="num">
                                      <p:cBhvr additive="base">
                                        <p:cTn id="23"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7" grpId="0" animBg="1"/>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EDB072-154E-4093-B6D1-7DDE8BEBD351}"/>
              </a:ext>
            </a:extLst>
          </p:cNvPr>
          <p:cNvSpPr/>
          <p:nvPr/>
        </p:nvSpPr>
        <p:spPr>
          <a:xfrm>
            <a:off x="0" y="850831"/>
            <a:ext cx="12191999" cy="5175216"/>
          </a:xfrm>
          <a:prstGeom prst="rect">
            <a:avLst/>
          </a:prstGeom>
          <a:solidFill>
            <a:schemeClr val="bg1"/>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34C1364B-7198-4E22-887D-93E48D85A7DF}"/>
              </a:ext>
            </a:extLst>
          </p:cNvPr>
          <p:cNvSpPr>
            <a:spLocks noGrp="1"/>
          </p:cNvSpPr>
          <p:nvPr>
            <p:ph type="ctrTitle"/>
          </p:nvPr>
        </p:nvSpPr>
        <p:spPr>
          <a:xfrm>
            <a:off x="1" y="408821"/>
            <a:ext cx="11887199" cy="1568083"/>
          </a:xfrm>
        </p:spPr>
        <p:txBody>
          <a:bodyPr/>
          <a:lstStyle/>
          <a:p>
            <a:r>
              <a:rPr lang="en-US" dirty="0">
                <a:latin typeface="Cambria" panose="02040503050406030204" pitchFamily="18" charset="0"/>
              </a:rPr>
              <a:t>Secondary goal/Objective #3</a:t>
            </a:r>
          </a:p>
        </p:txBody>
      </p:sp>
      <p:sp>
        <p:nvSpPr>
          <p:cNvPr id="3" name="Subtitle 2">
            <a:extLst>
              <a:ext uri="{FF2B5EF4-FFF2-40B4-BE49-F238E27FC236}">
                <a16:creationId xmlns:a16="http://schemas.microsoft.com/office/drawing/2014/main" id="{BCBC013E-BFDF-4021-926E-06928BAE9B30}"/>
              </a:ext>
            </a:extLst>
          </p:cNvPr>
          <p:cNvSpPr>
            <a:spLocks noGrp="1"/>
          </p:cNvSpPr>
          <p:nvPr>
            <p:ph type="subTitle" idx="1"/>
          </p:nvPr>
        </p:nvSpPr>
        <p:spPr>
          <a:xfrm>
            <a:off x="119921" y="2452598"/>
            <a:ext cx="11767279" cy="1548877"/>
          </a:xfrm>
        </p:spPr>
        <p:txBody>
          <a:bodyPr>
            <a:noAutofit/>
          </a:bodyPr>
          <a:lstStyle/>
          <a:p>
            <a:r>
              <a:rPr lang="en-US" sz="3600" dirty="0">
                <a:latin typeface="Cambria" panose="02040503050406030204" pitchFamily="18" charset="0"/>
              </a:rPr>
              <a:t>Ensure elementary and secondary non-mandated trainings are aligned to district, school, and/or departmental goals while providing follow-up and support to staff through in-class coaching, videos, and/or peer observations. </a:t>
            </a:r>
          </a:p>
          <a:p>
            <a:r>
              <a:rPr lang="en-US" sz="3600" dirty="0">
                <a:latin typeface="Cambria" panose="02040503050406030204" pitchFamily="18" charset="0"/>
              </a:rPr>
              <a:t> </a:t>
            </a:r>
          </a:p>
        </p:txBody>
      </p:sp>
      <p:sp>
        <p:nvSpPr>
          <p:cNvPr id="7" name="Freeform 8">
            <a:extLst>
              <a:ext uri="{FF2B5EF4-FFF2-40B4-BE49-F238E27FC236}">
                <a16:creationId xmlns:a16="http://schemas.microsoft.com/office/drawing/2014/main" id="{ADEB40FC-69DA-4F27-8BBA-4C4AEDD06840}"/>
              </a:ext>
            </a:extLst>
          </p:cNvPr>
          <p:cNvSpPr/>
          <p:nvPr/>
        </p:nvSpPr>
        <p:spPr>
          <a:xfrm>
            <a:off x="5022377"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8" name="Freeform 11">
            <a:extLst>
              <a:ext uri="{FF2B5EF4-FFF2-40B4-BE49-F238E27FC236}">
                <a16:creationId xmlns:a16="http://schemas.microsoft.com/office/drawing/2014/main" id="{B7B16672-F1D5-4575-A729-C9686D648C36}"/>
              </a:ext>
            </a:extLst>
          </p:cNvPr>
          <p:cNvSpPr/>
          <p:nvPr/>
        </p:nvSpPr>
        <p:spPr>
          <a:xfrm rot="10800000">
            <a:off x="5072887" y="-4436"/>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9" name="Freeform 8">
            <a:extLst>
              <a:ext uri="{FF2B5EF4-FFF2-40B4-BE49-F238E27FC236}">
                <a16:creationId xmlns:a16="http://schemas.microsoft.com/office/drawing/2014/main" id="{A03745D3-985B-4A12-AF88-C2647E669CC7}"/>
              </a:ext>
            </a:extLst>
          </p:cNvPr>
          <p:cNvSpPr/>
          <p:nvPr/>
        </p:nvSpPr>
        <p:spPr>
          <a:xfrm>
            <a:off x="9173571"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0" name="Freeform 11">
            <a:extLst>
              <a:ext uri="{FF2B5EF4-FFF2-40B4-BE49-F238E27FC236}">
                <a16:creationId xmlns:a16="http://schemas.microsoft.com/office/drawing/2014/main" id="{DD612993-5F97-4422-8E52-65CEC6072AB0}"/>
              </a:ext>
            </a:extLst>
          </p:cNvPr>
          <p:cNvSpPr/>
          <p:nvPr/>
        </p:nvSpPr>
        <p:spPr>
          <a:xfrm rot="10800000">
            <a:off x="9224081" y="-4436"/>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1" name="Freeform 8">
            <a:extLst>
              <a:ext uri="{FF2B5EF4-FFF2-40B4-BE49-F238E27FC236}">
                <a16:creationId xmlns:a16="http://schemas.microsoft.com/office/drawing/2014/main" id="{5B012D6A-0D9C-4FCF-A32F-605F440AC696}"/>
              </a:ext>
            </a:extLst>
          </p:cNvPr>
          <p:cNvSpPr/>
          <p:nvPr/>
        </p:nvSpPr>
        <p:spPr>
          <a:xfrm>
            <a:off x="1473490" y="6437318"/>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2" name="Freeform 11">
            <a:extLst>
              <a:ext uri="{FF2B5EF4-FFF2-40B4-BE49-F238E27FC236}">
                <a16:creationId xmlns:a16="http://schemas.microsoft.com/office/drawing/2014/main" id="{E22CEBE4-C7D6-450B-A5E8-E7F913D59AA1}"/>
              </a:ext>
            </a:extLst>
          </p:cNvPr>
          <p:cNvSpPr/>
          <p:nvPr/>
        </p:nvSpPr>
        <p:spPr>
          <a:xfrm rot="10800000">
            <a:off x="1524000" y="0"/>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Tree>
    <p:extLst>
      <p:ext uri="{BB962C8B-B14F-4D97-AF65-F5344CB8AC3E}">
        <p14:creationId xmlns:p14="http://schemas.microsoft.com/office/powerpoint/2010/main" val="192884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par>
                          <p:cTn id="8" fill="hold">
                            <p:stCondLst>
                              <p:cond delay="1750"/>
                            </p:stCondLst>
                            <p:childTnLst>
                              <p:par>
                                <p:cTn id="9" presetID="2" presetClass="entr" presetSubtype="1" decel="54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4" decel="5400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1" decel="5400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ppt_x"/>
                                          </p:val>
                                        </p:tav>
                                        <p:tav tm="100000">
                                          <p:val>
                                            <p:strVal val="#ppt_x"/>
                                          </p:val>
                                        </p:tav>
                                      </p:tavLst>
                                    </p:anim>
                                    <p:anim calcmode="lin" valueType="num">
                                      <p:cBhvr additive="base">
                                        <p:cTn id="20" dur="10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4" decel="5400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1" decel="5400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0-#ppt_h/2"/>
                                          </p:val>
                                        </p:tav>
                                        <p:tav tm="100000">
                                          <p:val>
                                            <p:strVal val="#ppt_y"/>
                                          </p:val>
                                        </p:tav>
                                      </p:tavLst>
                                    </p:anim>
                                  </p:childTnLst>
                                </p:cTn>
                              </p:par>
                              <p:par>
                                <p:cTn id="29" presetID="2" presetClass="entr" presetSubtype="4" decel="5400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D1FC6B-0A24-453D-8975-6D0BEBE5BD14}"/>
              </a:ext>
            </a:extLst>
          </p:cNvPr>
          <p:cNvSpPr/>
          <p:nvPr/>
        </p:nvSpPr>
        <p:spPr>
          <a:xfrm>
            <a:off x="0" y="649564"/>
            <a:ext cx="12192000" cy="885611"/>
          </a:xfrm>
          <a:prstGeom prst="rect">
            <a:avLst/>
          </a:prstGeom>
          <a:solidFill>
            <a:srgbClr val="629DD1">
              <a:lumMod val="75000"/>
            </a:srgbClr>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4" name="Rectangle 3">
            <a:extLst>
              <a:ext uri="{FF2B5EF4-FFF2-40B4-BE49-F238E27FC236}">
                <a16:creationId xmlns:a16="http://schemas.microsoft.com/office/drawing/2014/main" id="{DA93FDDA-5817-4871-8B43-9A7ADD808B7D}"/>
              </a:ext>
            </a:extLst>
          </p:cNvPr>
          <p:cNvSpPr/>
          <p:nvPr/>
        </p:nvSpPr>
        <p:spPr>
          <a:xfrm>
            <a:off x="0" y="1871129"/>
            <a:ext cx="12192000" cy="4012682"/>
          </a:xfrm>
          <a:prstGeom prst="rect">
            <a:avLst/>
          </a:prstGeom>
          <a:solidFill>
            <a:schemeClr val="bg1"/>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2893BB6A-5235-40A9-B9FD-4DB5696FA7A5}"/>
              </a:ext>
            </a:extLst>
          </p:cNvPr>
          <p:cNvSpPr>
            <a:spLocks noGrp="1"/>
          </p:cNvSpPr>
          <p:nvPr>
            <p:ph type="title"/>
          </p:nvPr>
        </p:nvSpPr>
        <p:spPr>
          <a:xfrm>
            <a:off x="573751" y="1049240"/>
            <a:ext cx="11373409" cy="697674"/>
          </a:xfrm>
        </p:spPr>
        <p:txBody>
          <a:bodyPr>
            <a:normAutofit fontScale="90000"/>
          </a:bodyPr>
          <a:lstStyle/>
          <a:p>
            <a:r>
              <a:rPr lang="en-US" b="1" dirty="0">
                <a:solidFill>
                  <a:schemeClr val="bg1"/>
                </a:solidFill>
                <a:latin typeface="Cambria" panose="02040503050406030204" pitchFamily="18" charset="0"/>
              </a:rPr>
              <a:t>Strategies/Action Steps-Objective 3</a:t>
            </a:r>
            <a:br>
              <a:rPr lang="en-US" dirty="0">
                <a:effectLst/>
              </a:rPr>
            </a:br>
            <a:endParaRPr lang="en-US" dirty="0"/>
          </a:p>
        </p:txBody>
      </p:sp>
      <p:sp>
        <p:nvSpPr>
          <p:cNvPr id="3" name="Content Placeholder 2">
            <a:extLst>
              <a:ext uri="{FF2B5EF4-FFF2-40B4-BE49-F238E27FC236}">
                <a16:creationId xmlns:a16="http://schemas.microsoft.com/office/drawing/2014/main" id="{F5123DA9-8CBD-48C4-BCE4-536714BF6400}"/>
              </a:ext>
            </a:extLst>
          </p:cNvPr>
          <p:cNvSpPr>
            <a:spLocks noGrp="1"/>
          </p:cNvSpPr>
          <p:nvPr>
            <p:ph idx="1"/>
          </p:nvPr>
        </p:nvSpPr>
        <p:spPr>
          <a:xfrm>
            <a:off x="1113808" y="2240883"/>
            <a:ext cx="10293294" cy="3749511"/>
          </a:xfrm>
        </p:spPr>
        <p:txBody>
          <a:bodyPr>
            <a:normAutofit/>
          </a:bodyPr>
          <a:lstStyle/>
          <a:p>
            <a:pPr marL="736600" indent="-504825">
              <a:buClr>
                <a:srgbClr val="FF0000"/>
              </a:buClr>
              <a:buFont typeface="Wingdings" panose="05000000000000000000" pitchFamily="2" charset="2"/>
              <a:buChar char="v"/>
            </a:pPr>
            <a:r>
              <a:rPr lang="en-US" sz="2400" dirty="0">
                <a:latin typeface="Constantia" panose="02030602050306030303" pitchFamily="18" charset="0"/>
              </a:rPr>
              <a:t>Continue to plan elementary and secondary professional development needs/topics aligned to district, school, and/or departmental goals while ensuring follow-up and support. </a:t>
            </a:r>
          </a:p>
          <a:p>
            <a:pPr marL="736600" indent="-504825">
              <a:buClr>
                <a:srgbClr val="FF0000"/>
              </a:buClr>
              <a:buFont typeface="Wingdings" panose="05000000000000000000" pitchFamily="2" charset="2"/>
              <a:buChar char="v"/>
            </a:pPr>
            <a:r>
              <a:rPr lang="en-US" sz="2400" dirty="0">
                <a:latin typeface="Constantia" panose="02030602050306030303" pitchFamily="18" charset="0"/>
              </a:rPr>
              <a:t>On-going trainings should be differentiated, tiered, or cohort driven, when applicable. </a:t>
            </a:r>
            <a:r>
              <a:rPr lang="en-US" sz="2400" i="1" dirty="0">
                <a:latin typeface="Constantia" panose="02030602050306030303" pitchFamily="18" charset="0"/>
              </a:rPr>
              <a:t>Professional develop training needs will be shared with the district professional development steering committee to integrate with district initiatives (See Objective #2)</a:t>
            </a:r>
            <a:r>
              <a:rPr lang="en-US" sz="2400" dirty="0">
                <a:latin typeface="Constantia" panose="02030602050306030303" pitchFamily="18" charset="0"/>
              </a:rPr>
              <a:t>.</a:t>
            </a:r>
            <a:endParaRPr lang="en-US" sz="2200" dirty="0">
              <a:latin typeface="Cambria" panose="02040503050406030204" pitchFamily="18" charset="0"/>
            </a:endParaRPr>
          </a:p>
          <a:p>
            <a:endParaRPr lang="en-US" dirty="0"/>
          </a:p>
        </p:txBody>
      </p:sp>
      <p:sp>
        <p:nvSpPr>
          <p:cNvPr id="6" name="Freeform 8">
            <a:extLst>
              <a:ext uri="{FF2B5EF4-FFF2-40B4-BE49-F238E27FC236}">
                <a16:creationId xmlns:a16="http://schemas.microsoft.com/office/drawing/2014/main" id="{F05FAAEA-7BE1-4CF4-AEFA-EBFE13A3EE21}"/>
              </a:ext>
            </a:extLst>
          </p:cNvPr>
          <p:cNvSpPr/>
          <p:nvPr/>
        </p:nvSpPr>
        <p:spPr>
          <a:xfrm>
            <a:off x="5022377"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7" name="Freeform 8">
            <a:extLst>
              <a:ext uri="{FF2B5EF4-FFF2-40B4-BE49-F238E27FC236}">
                <a16:creationId xmlns:a16="http://schemas.microsoft.com/office/drawing/2014/main" id="{B2BD358A-E060-452A-BDBA-98EA059C3E39}"/>
              </a:ext>
            </a:extLst>
          </p:cNvPr>
          <p:cNvSpPr/>
          <p:nvPr/>
        </p:nvSpPr>
        <p:spPr>
          <a:xfrm>
            <a:off x="9173571"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8" name="Freeform 8">
            <a:extLst>
              <a:ext uri="{FF2B5EF4-FFF2-40B4-BE49-F238E27FC236}">
                <a16:creationId xmlns:a16="http://schemas.microsoft.com/office/drawing/2014/main" id="{40820212-D2E4-4273-9918-58B859007BFF}"/>
              </a:ext>
            </a:extLst>
          </p:cNvPr>
          <p:cNvSpPr/>
          <p:nvPr/>
        </p:nvSpPr>
        <p:spPr>
          <a:xfrm>
            <a:off x="1473490" y="6437318"/>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Tree>
    <p:extLst>
      <p:ext uri="{BB962C8B-B14F-4D97-AF65-F5344CB8AC3E}">
        <p14:creationId xmlns:p14="http://schemas.microsoft.com/office/powerpoint/2010/main" val="347446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250"/>
                                        <p:tgtEl>
                                          <p:spTgt spid="5"/>
                                        </p:tgtEl>
                                      </p:cBhvr>
                                    </p:animEffect>
                                  </p:childTnLst>
                                </p:cTn>
                              </p:par>
                            </p:childTnLst>
                          </p:cTn>
                        </p:par>
                        <p:par>
                          <p:cTn id="11" fill="hold">
                            <p:stCondLst>
                              <p:cond delay="1750"/>
                            </p:stCondLst>
                            <p:childTnLst>
                              <p:par>
                                <p:cTn id="12" presetID="2" presetClass="entr" presetSubtype="4" decel="5400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decel="5400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ppt_x"/>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decel="5400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ppt_x"/>
                                          </p:val>
                                        </p:tav>
                                        <p:tav tm="100000">
                                          <p:val>
                                            <p:strVal val="#ppt_x"/>
                                          </p:val>
                                        </p:tav>
                                      </p:tavLst>
                                    </p:anim>
                                    <p:anim calcmode="lin" valueType="num">
                                      <p:cBhvr additive="base">
                                        <p:cTn id="23"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7" grpId="0" animBg="1"/>
      <p:bldP spid="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E77BE4-4FDF-4449-9924-E65A05E042AF}"/>
              </a:ext>
            </a:extLst>
          </p:cNvPr>
          <p:cNvSpPr/>
          <p:nvPr/>
        </p:nvSpPr>
        <p:spPr>
          <a:xfrm>
            <a:off x="0" y="1274162"/>
            <a:ext cx="12192000" cy="460198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6" name="TextBox 15">
            <a:extLst>
              <a:ext uri="{FF2B5EF4-FFF2-40B4-BE49-F238E27FC236}">
                <a16:creationId xmlns:a16="http://schemas.microsoft.com/office/drawing/2014/main" id="{AFAD095D-E8CD-4089-9B73-BDA0DBC0AA3D}"/>
              </a:ext>
            </a:extLst>
          </p:cNvPr>
          <p:cNvSpPr txBox="1"/>
          <p:nvPr/>
        </p:nvSpPr>
        <p:spPr>
          <a:xfrm>
            <a:off x="-1248910" y="1943674"/>
            <a:ext cx="7215376" cy="2838041"/>
          </a:xfrm>
          <a:prstGeom prst="rect">
            <a:avLst/>
          </a:prstGeom>
          <a:noFill/>
          <a:ln>
            <a:noFill/>
          </a:ln>
        </p:spPr>
        <p:txBody>
          <a:bodyPr wrap="square" lIns="0" tIns="0" rIns="0" bIns="0" rtlCol="0" anchor="ctr" anchorCtr="0">
            <a:noAutofit/>
          </a:bodyPr>
          <a:lstStyle/>
          <a:p>
            <a:pPr algn="ctr" defTabSz="457200"/>
            <a:r>
              <a:rPr lang="en-US" sz="2800" b="1" dirty="0">
                <a:solidFill>
                  <a:prstClr val="white"/>
                </a:solidFill>
                <a:latin typeface="Cambria" panose="02040503050406030204" pitchFamily="18" charset="0"/>
                <a:ea typeface="Source Sans Pro ExtraLight" charset="0"/>
                <a:cs typeface="Source Sans Pro ExtraLight" charset="0"/>
              </a:rPr>
              <a:t>Barriers/Challenges</a:t>
            </a:r>
            <a:endParaRPr lang="en-US" sz="2800" b="1" dirty="0">
              <a:solidFill>
                <a:prstClr val="white"/>
              </a:solidFill>
              <a:latin typeface="Cambria" panose="02040503050406030204" pitchFamily="18" charset="0"/>
              <a:ea typeface="Calibri" charset="0"/>
              <a:cs typeface="Calibri" charset="0"/>
            </a:endParaRPr>
          </a:p>
        </p:txBody>
      </p:sp>
      <p:sp>
        <p:nvSpPr>
          <p:cNvPr id="14" name="Chevron 3">
            <a:extLst>
              <a:ext uri="{FF2B5EF4-FFF2-40B4-BE49-F238E27FC236}">
                <a16:creationId xmlns:a16="http://schemas.microsoft.com/office/drawing/2014/main" id="{438DB4F6-6F9F-46EE-9E20-E4508EAF64E2}"/>
              </a:ext>
            </a:extLst>
          </p:cNvPr>
          <p:cNvSpPr/>
          <p:nvPr/>
        </p:nvSpPr>
        <p:spPr>
          <a:xfrm>
            <a:off x="3138251" y="798397"/>
            <a:ext cx="2323302" cy="5208105"/>
          </a:xfrm>
          <a:prstGeom prst="chevron">
            <a:avLst>
              <a:gd name="adj" fmla="val 8401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dirty="0">
              <a:solidFill>
                <a:prstClr val="black"/>
              </a:solidFill>
              <a:latin typeface="Tw Cen MT" panose="020B0602020104020603"/>
            </a:endParaRPr>
          </a:p>
        </p:txBody>
      </p:sp>
      <p:pic>
        <p:nvPicPr>
          <p:cNvPr id="15" name="Picture 14">
            <a:extLst>
              <a:ext uri="{FF2B5EF4-FFF2-40B4-BE49-F238E27FC236}">
                <a16:creationId xmlns:a16="http://schemas.microsoft.com/office/drawing/2014/main" id="{5C583128-6C10-495B-BE5D-EB218837F9A6}"/>
              </a:ext>
            </a:extLst>
          </p:cNvPr>
          <p:cNvPicPr>
            <a:picLocks noChangeAspect="1"/>
          </p:cNvPicPr>
          <p:nvPr/>
        </p:nvPicPr>
        <p:blipFill>
          <a:blip r:embed="rId3"/>
          <a:stretch>
            <a:fillRect/>
          </a:stretch>
        </p:blipFill>
        <p:spPr>
          <a:xfrm>
            <a:off x="2721468" y="-26550"/>
            <a:ext cx="2859800" cy="6858000"/>
          </a:xfrm>
          <a:prstGeom prst="rect">
            <a:avLst/>
          </a:prstGeom>
        </p:spPr>
      </p:pic>
      <p:sp>
        <p:nvSpPr>
          <p:cNvPr id="2" name="TextBox 1">
            <a:extLst>
              <a:ext uri="{FF2B5EF4-FFF2-40B4-BE49-F238E27FC236}">
                <a16:creationId xmlns:a16="http://schemas.microsoft.com/office/drawing/2014/main" id="{C5B7140C-4AF1-405D-88BD-F4547C265985}"/>
              </a:ext>
            </a:extLst>
          </p:cNvPr>
          <p:cNvSpPr txBox="1"/>
          <p:nvPr/>
        </p:nvSpPr>
        <p:spPr>
          <a:xfrm>
            <a:off x="5581268" y="2248287"/>
            <a:ext cx="6610732" cy="2308324"/>
          </a:xfrm>
          <a:prstGeom prst="rect">
            <a:avLst/>
          </a:prstGeom>
          <a:noFill/>
        </p:spPr>
        <p:txBody>
          <a:bodyPr wrap="square" rtlCol="0">
            <a:spAutoFit/>
          </a:bodyPr>
          <a:lstStyle/>
          <a:p>
            <a:pPr>
              <a:buClr>
                <a:schemeClr val="bg1"/>
              </a:buClr>
            </a:pPr>
            <a:r>
              <a:rPr lang="en-US" sz="2400" dirty="0">
                <a:solidFill>
                  <a:schemeClr val="bg1"/>
                </a:solidFill>
                <a:latin typeface="Cambria" panose="02040503050406030204" pitchFamily="18" charset="0"/>
              </a:rPr>
              <a:t>Contract</a:t>
            </a:r>
          </a:p>
          <a:p>
            <a:pPr>
              <a:buClr>
                <a:schemeClr val="bg1"/>
              </a:buClr>
            </a:pPr>
            <a:r>
              <a:rPr lang="en-US" sz="2400" dirty="0">
                <a:solidFill>
                  <a:schemeClr val="bg1"/>
                </a:solidFill>
                <a:latin typeface="Cambria" panose="02040503050406030204" pitchFamily="18" charset="0"/>
              </a:rPr>
              <a:t>Funding</a:t>
            </a:r>
          </a:p>
          <a:p>
            <a:pPr>
              <a:buClr>
                <a:schemeClr val="bg1"/>
              </a:buClr>
            </a:pPr>
            <a:r>
              <a:rPr lang="en-US" sz="2400" dirty="0">
                <a:solidFill>
                  <a:schemeClr val="bg1"/>
                </a:solidFill>
                <a:latin typeface="Cambria" panose="02040503050406030204" pitchFamily="18" charset="0"/>
              </a:rPr>
              <a:t>Scheduling</a:t>
            </a:r>
          </a:p>
          <a:p>
            <a:pPr>
              <a:buClr>
                <a:schemeClr val="bg1"/>
              </a:buClr>
            </a:pPr>
            <a:r>
              <a:rPr lang="en-US" sz="2400" dirty="0">
                <a:solidFill>
                  <a:schemeClr val="bg1"/>
                </a:solidFill>
                <a:latin typeface="Cambria" panose="02040503050406030204" pitchFamily="18" charset="0"/>
              </a:rPr>
              <a:t>Tiered Professional Development Training Management of Public Works Video Assignments</a:t>
            </a:r>
          </a:p>
          <a:p>
            <a:pPr>
              <a:buClr>
                <a:schemeClr val="bg1"/>
              </a:buClr>
            </a:pPr>
            <a:r>
              <a:rPr lang="en-US" sz="2400" dirty="0">
                <a:solidFill>
                  <a:schemeClr val="bg1"/>
                </a:solidFill>
                <a:latin typeface="Cambria" panose="02040503050406030204" pitchFamily="18" charset="0"/>
              </a:rPr>
              <a:t>Equipment</a:t>
            </a:r>
          </a:p>
        </p:txBody>
      </p:sp>
    </p:spTree>
    <p:extLst>
      <p:ext uri="{BB962C8B-B14F-4D97-AF65-F5344CB8AC3E}">
        <p14:creationId xmlns:p14="http://schemas.microsoft.com/office/powerpoint/2010/main" val="216096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 presetClass="entr" presetSubtype="8" decel="50000" fill="hold" nodeType="withEffect">
                                  <p:stCondLst>
                                    <p:cond delay="10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1250" fill="hold"/>
                                        <p:tgtEl>
                                          <p:spTgt spid="15"/>
                                        </p:tgtEl>
                                        <p:attrNameLst>
                                          <p:attrName>ppt_x</p:attrName>
                                        </p:attrNameLst>
                                      </p:cBhvr>
                                      <p:tavLst>
                                        <p:tav tm="0">
                                          <p:val>
                                            <p:strVal val="0-#ppt_w/2"/>
                                          </p:val>
                                        </p:tav>
                                        <p:tav tm="100000">
                                          <p:val>
                                            <p:strVal val="#ppt_x"/>
                                          </p:val>
                                        </p:tav>
                                      </p:tavLst>
                                    </p:anim>
                                    <p:anim calcmode="lin" valueType="num">
                                      <p:cBhvr additive="base">
                                        <p:cTn id="11" dur="1250" fill="hold"/>
                                        <p:tgtEl>
                                          <p:spTgt spid="15"/>
                                        </p:tgtEl>
                                        <p:attrNameLst>
                                          <p:attrName>ppt_y</p:attrName>
                                        </p:attrNameLst>
                                      </p:cBhvr>
                                      <p:tavLst>
                                        <p:tav tm="0">
                                          <p:val>
                                            <p:strVal val="#ppt_y"/>
                                          </p:val>
                                        </p:tav>
                                        <p:tav tm="100000">
                                          <p:val>
                                            <p:strVal val="#ppt_y"/>
                                          </p:val>
                                        </p:tav>
                                      </p:tavLst>
                                    </p:anim>
                                  </p:childTnLst>
                                </p:cTn>
                              </p:par>
                              <p:par>
                                <p:cTn id="12" presetID="2" presetClass="entr" presetSubtype="8" decel="45000"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1250" fill="hold"/>
                                        <p:tgtEl>
                                          <p:spTgt spid="14"/>
                                        </p:tgtEl>
                                        <p:attrNameLst>
                                          <p:attrName>ppt_x</p:attrName>
                                        </p:attrNameLst>
                                      </p:cBhvr>
                                      <p:tavLst>
                                        <p:tav tm="0">
                                          <p:val>
                                            <p:strVal val="0-#ppt_w/2"/>
                                          </p:val>
                                        </p:tav>
                                        <p:tav tm="100000">
                                          <p:val>
                                            <p:strVal val="#ppt_x"/>
                                          </p:val>
                                        </p:tav>
                                      </p:tavLst>
                                    </p:anim>
                                    <p:anim calcmode="lin" valueType="num">
                                      <p:cBhvr additive="base">
                                        <p:cTn id="15" dur="1250" fill="hold"/>
                                        <p:tgtEl>
                                          <p:spTgt spid="14"/>
                                        </p:tgtEl>
                                        <p:attrNameLst>
                                          <p:attrName>ppt_y</p:attrName>
                                        </p:attrNameLst>
                                      </p:cBhvr>
                                      <p:tavLst>
                                        <p:tav tm="0">
                                          <p:val>
                                            <p:strVal val="#ppt_y"/>
                                          </p:val>
                                        </p:tav>
                                        <p:tav tm="100000">
                                          <p:val>
                                            <p:strVal val="#ppt_y"/>
                                          </p:val>
                                        </p:tav>
                                      </p:tavLst>
                                    </p:anim>
                                  </p:childTnLst>
                                </p:cTn>
                              </p:par>
                              <p:par>
                                <p:cTn id="16" presetID="22" presetClass="entr" presetSubtype="8" fill="hold" grpId="0" nodeType="withEffect">
                                  <p:stCondLst>
                                    <p:cond delay="50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1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E77BE4-4FDF-4449-9924-E65A05E042AF}"/>
              </a:ext>
            </a:extLst>
          </p:cNvPr>
          <p:cNvSpPr/>
          <p:nvPr/>
        </p:nvSpPr>
        <p:spPr>
          <a:xfrm>
            <a:off x="0" y="1543691"/>
            <a:ext cx="12192000" cy="401268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6" name="TextBox 15">
            <a:extLst>
              <a:ext uri="{FF2B5EF4-FFF2-40B4-BE49-F238E27FC236}">
                <a16:creationId xmlns:a16="http://schemas.microsoft.com/office/drawing/2014/main" id="{AFAD095D-E8CD-4089-9B73-BDA0DBC0AA3D}"/>
              </a:ext>
            </a:extLst>
          </p:cNvPr>
          <p:cNvSpPr txBox="1"/>
          <p:nvPr/>
        </p:nvSpPr>
        <p:spPr>
          <a:xfrm>
            <a:off x="-1248910" y="1943674"/>
            <a:ext cx="7215376" cy="2838041"/>
          </a:xfrm>
          <a:prstGeom prst="rect">
            <a:avLst/>
          </a:prstGeom>
          <a:noFill/>
          <a:ln>
            <a:noFill/>
          </a:ln>
        </p:spPr>
        <p:txBody>
          <a:bodyPr wrap="square" lIns="0" tIns="0" rIns="0" bIns="0" rtlCol="0" anchor="ctr" anchorCtr="0">
            <a:noAutofit/>
          </a:bodyPr>
          <a:lstStyle/>
          <a:p>
            <a:pPr algn="ctr" defTabSz="457200"/>
            <a:r>
              <a:rPr lang="en-US" sz="2800" b="1" dirty="0">
                <a:solidFill>
                  <a:prstClr val="white"/>
                </a:solidFill>
                <a:latin typeface="Cambria" panose="02040503050406030204" pitchFamily="18" charset="0"/>
                <a:ea typeface="Source Sans Pro ExtraLight" charset="0"/>
                <a:cs typeface="Source Sans Pro ExtraLight" charset="0"/>
              </a:rPr>
              <a:t>Implications for </a:t>
            </a:r>
          </a:p>
          <a:p>
            <a:pPr algn="ctr" defTabSz="457200"/>
            <a:r>
              <a:rPr lang="en-US" sz="2800" b="1" dirty="0">
                <a:solidFill>
                  <a:prstClr val="white"/>
                </a:solidFill>
                <a:latin typeface="Cambria" panose="02040503050406030204" pitchFamily="18" charset="0"/>
                <a:ea typeface="Calibri" charset="0"/>
                <a:cs typeface="Calibri" charset="0"/>
              </a:rPr>
              <a:t>Stakeholders</a:t>
            </a:r>
          </a:p>
        </p:txBody>
      </p:sp>
      <p:sp>
        <p:nvSpPr>
          <p:cNvPr id="14" name="Chevron 3">
            <a:extLst>
              <a:ext uri="{FF2B5EF4-FFF2-40B4-BE49-F238E27FC236}">
                <a16:creationId xmlns:a16="http://schemas.microsoft.com/office/drawing/2014/main" id="{438DB4F6-6F9F-46EE-9E20-E4508EAF64E2}"/>
              </a:ext>
            </a:extLst>
          </p:cNvPr>
          <p:cNvSpPr/>
          <p:nvPr/>
        </p:nvSpPr>
        <p:spPr>
          <a:xfrm>
            <a:off x="3138251" y="798397"/>
            <a:ext cx="2323302" cy="5208105"/>
          </a:xfrm>
          <a:prstGeom prst="chevron">
            <a:avLst>
              <a:gd name="adj" fmla="val 8401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dirty="0">
              <a:solidFill>
                <a:prstClr val="black"/>
              </a:solidFill>
              <a:latin typeface="Tw Cen MT" panose="020B0602020104020603"/>
            </a:endParaRPr>
          </a:p>
        </p:txBody>
      </p:sp>
      <p:pic>
        <p:nvPicPr>
          <p:cNvPr id="15" name="Picture 14">
            <a:extLst>
              <a:ext uri="{FF2B5EF4-FFF2-40B4-BE49-F238E27FC236}">
                <a16:creationId xmlns:a16="http://schemas.microsoft.com/office/drawing/2014/main" id="{5C583128-6C10-495B-BE5D-EB218837F9A6}"/>
              </a:ext>
            </a:extLst>
          </p:cNvPr>
          <p:cNvPicPr>
            <a:picLocks noChangeAspect="1"/>
          </p:cNvPicPr>
          <p:nvPr/>
        </p:nvPicPr>
        <p:blipFill>
          <a:blip r:embed="rId3"/>
          <a:stretch>
            <a:fillRect/>
          </a:stretch>
        </p:blipFill>
        <p:spPr>
          <a:xfrm>
            <a:off x="2721468" y="-26550"/>
            <a:ext cx="2859800" cy="6858000"/>
          </a:xfrm>
          <a:prstGeom prst="rect">
            <a:avLst/>
          </a:prstGeom>
        </p:spPr>
      </p:pic>
      <p:sp>
        <p:nvSpPr>
          <p:cNvPr id="2" name="TextBox 1">
            <a:extLst>
              <a:ext uri="{FF2B5EF4-FFF2-40B4-BE49-F238E27FC236}">
                <a16:creationId xmlns:a16="http://schemas.microsoft.com/office/drawing/2014/main" id="{C5B7140C-4AF1-405D-88BD-F4547C265985}"/>
              </a:ext>
            </a:extLst>
          </p:cNvPr>
          <p:cNvSpPr txBox="1"/>
          <p:nvPr/>
        </p:nvSpPr>
        <p:spPr>
          <a:xfrm>
            <a:off x="5760963" y="2026538"/>
            <a:ext cx="6251341" cy="3046988"/>
          </a:xfrm>
          <a:prstGeom prst="rect">
            <a:avLst/>
          </a:prstGeom>
          <a:noFill/>
        </p:spPr>
        <p:txBody>
          <a:bodyPr wrap="square" rtlCol="0">
            <a:spAutoFit/>
          </a:bodyPr>
          <a:lstStyle/>
          <a:p>
            <a:r>
              <a:rPr lang="en-US" sz="2400" dirty="0">
                <a:solidFill>
                  <a:schemeClr val="bg1"/>
                </a:solidFill>
                <a:latin typeface="Cambria" panose="02040503050406030204" pitchFamily="18" charset="0"/>
              </a:rPr>
              <a:t>Objective #1 – Staff work schedule</a:t>
            </a:r>
            <a:br>
              <a:rPr lang="en-US" sz="2400" dirty="0">
                <a:solidFill>
                  <a:schemeClr val="bg1"/>
                </a:solidFill>
                <a:latin typeface="Cambria" panose="02040503050406030204" pitchFamily="18" charset="0"/>
              </a:rPr>
            </a:br>
            <a:endParaRPr lang="en-US" sz="2400" dirty="0">
              <a:solidFill>
                <a:schemeClr val="bg1"/>
              </a:solidFill>
              <a:latin typeface="Cambria" panose="02040503050406030204" pitchFamily="18" charset="0"/>
            </a:endParaRPr>
          </a:p>
          <a:p>
            <a:r>
              <a:rPr lang="en-US" sz="2400" dirty="0">
                <a:solidFill>
                  <a:schemeClr val="bg1"/>
                </a:solidFill>
                <a:latin typeface="Cambria" panose="02040503050406030204" pitchFamily="18" charset="0"/>
              </a:rPr>
              <a:t>Objective #2 – Communication of plan to the Steering Committee</a:t>
            </a:r>
            <a:br>
              <a:rPr lang="en-US" sz="2400" dirty="0">
                <a:solidFill>
                  <a:schemeClr val="bg1"/>
                </a:solidFill>
                <a:latin typeface="Cambria" panose="02040503050406030204" pitchFamily="18" charset="0"/>
              </a:rPr>
            </a:br>
            <a:endParaRPr lang="en-US" sz="2400" dirty="0">
              <a:solidFill>
                <a:schemeClr val="bg1"/>
              </a:solidFill>
              <a:latin typeface="Cambria" panose="02040503050406030204" pitchFamily="18" charset="0"/>
            </a:endParaRPr>
          </a:p>
          <a:p>
            <a:r>
              <a:rPr lang="en-US" sz="2400" dirty="0">
                <a:solidFill>
                  <a:schemeClr val="bg1"/>
                </a:solidFill>
                <a:latin typeface="Cambria" panose="02040503050406030204" pitchFamily="18" charset="0"/>
              </a:rPr>
              <a:t>Objective #3 – Potential collaboration with student interns from the HS or Rowan for editing; Communication with Staff</a:t>
            </a:r>
          </a:p>
        </p:txBody>
      </p:sp>
    </p:spTree>
    <p:extLst>
      <p:ext uri="{BB962C8B-B14F-4D97-AF65-F5344CB8AC3E}">
        <p14:creationId xmlns:p14="http://schemas.microsoft.com/office/powerpoint/2010/main" val="175096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 presetClass="entr" presetSubtype="8" decel="50000" fill="hold" nodeType="withEffect">
                                  <p:stCondLst>
                                    <p:cond delay="10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1250" fill="hold"/>
                                        <p:tgtEl>
                                          <p:spTgt spid="15"/>
                                        </p:tgtEl>
                                        <p:attrNameLst>
                                          <p:attrName>ppt_x</p:attrName>
                                        </p:attrNameLst>
                                      </p:cBhvr>
                                      <p:tavLst>
                                        <p:tav tm="0">
                                          <p:val>
                                            <p:strVal val="0-#ppt_w/2"/>
                                          </p:val>
                                        </p:tav>
                                        <p:tav tm="100000">
                                          <p:val>
                                            <p:strVal val="#ppt_x"/>
                                          </p:val>
                                        </p:tav>
                                      </p:tavLst>
                                    </p:anim>
                                    <p:anim calcmode="lin" valueType="num">
                                      <p:cBhvr additive="base">
                                        <p:cTn id="11" dur="1250" fill="hold"/>
                                        <p:tgtEl>
                                          <p:spTgt spid="15"/>
                                        </p:tgtEl>
                                        <p:attrNameLst>
                                          <p:attrName>ppt_y</p:attrName>
                                        </p:attrNameLst>
                                      </p:cBhvr>
                                      <p:tavLst>
                                        <p:tav tm="0">
                                          <p:val>
                                            <p:strVal val="#ppt_y"/>
                                          </p:val>
                                        </p:tav>
                                        <p:tav tm="100000">
                                          <p:val>
                                            <p:strVal val="#ppt_y"/>
                                          </p:val>
                                        </p:tav>
                                      </p:tavLst>
                                    </p:anim>
                                  </p:childTnLst>
                                </p:cTn>
                              </p:par>
                              <p:par>
                                <p:cTn id="12" presetID="2" presetClass="entr" presetSubtype="8" decel="45000"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1250" fill="hold"/>
                                        <p:tgtEl>
                                          <p:spTgt spid="14"/>
                                        </p:tgtEl>
                                        <p:attrNameLst>
                                          <p:attrName>ppt_x</p:attrName>
                                        </p:attrNameLst>
                                      </p:cBhvr>
                                      <p:tavLst>
                                        <p:tav tm="0">
                                          <p:val>
                                            <p:strVal val="0-#ppt_w/2"/>
                                          </p:val>
                                        </p:tav>
                                        <p:tav tm="100000">
                                          <p:val>
                                            <p:strVal val="#ppt_x"/>
                                          </p:val>
                                        </p:tav>
                                      </p:tavLst>
                                    </p:anim>
                                    <p:anim calcmode="lin" valueType="num">
                                      <p:cBhvr additive="base">
                                        <p:cTn id="15" dur="1250" fill="hold"/>
                                        <p:tgtEl>
                                          <p:spTgt spid="14"/>
                                        </p:tgtEl>
                                        <p:attrNameLst>
                                          <p:attrName>ppt_y</p:attrName>
                                        </p:attrNameLst>
                                      </p:cBhvr>
                                      <p:tavLst>
                                        <p:tav tm="0">
                                          <p:val>
                                            <p:strVal val="#ppt_y"/>
                                          </p:val>
                                        </p:tav>
                                        <p:tav tm="100000">
                                          <p:val>
                                            <p:strVal val="#ppt_y"/>
                                          </p:val>
                                        </p:tav>
                                      </p:tavLst>
                                    </p:anim>
                                  </p:childTnLst>
                                </p:cTn>
                              </p:par>
                              <p:par>
                                <p:cTn id="16" presetID="22" presetClass="entr" presetSubtype="8" fill="hold" grpId="0" nodeType="withEffect">
                                  <p:stCondLst>
                                    <p:cond delay="50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1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E77BE4-4FDF-4449-9924-E65A05E042AF}"/>
              </a:ext>
            </a:extLst>
          </p:cNvPr>
          <p:cNvSpPr/>
          <p:nvPr/>
        </p:nvSpPr>
        <p:spPr>
          <a:xfrm>
            <a:off x="0" y="0"/>
            <a:ext cx="435117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6" name="TextBox 15">
            <a:extLst>
              <a:ext uri="{FF2B5EF4-FFF2-40B4-BE49-F238E27FC236}">
                <a16:creationId xmlns:a16="http://schemas.microsoft.com/office/drawing/2014/main" id="{AFAD095D-E8CD-4089-9B73-BDA0DBC0AA3D}"/>
              </a:ext>
            </a:extLst>
          </p:cNvPr>
          <p:cNvSpPr txBox="1"/>
          <p:nvPr/>
        </p:nvSpPr>
        <p:spPr>
          <a:xfrm>
            <a:off x="199803" y="1888038"/>
            <a:ext cx="2634377" cy="2711329"/>
          </a:xfrm>
          <a:prstGeom prst="rect">
            <a:avLst/>
          </a:prstGeom>
          <a:noFill/>
          <a:ln>
            <a:noFill/>
          </a:ln>
        </p:spPr>
        <p:txBody>
          <a:bodyPr wrap="square" lIns="0" tIns="0" rIns="0" bIns="0" rtlCol="0" anchor="ctr" anchorCtr="0">
            <a:noAutofit/>
          </a:bodyPr>
          <a:lstStyle/>
          <a:p>
            <a:pPr algn="ctr" defTabSz="457200"/>
            <a:r>
              <a:rPr lang="en-US" sz="2800" b="1" dirty="0">
                <a:solidFill>
                  <a:prstClr val="white"/>
                </a:solidFill>
                <a:latin typeface="Cambria" panose="02040503050406030204" pitchFamily="18" charset="0"/>
                <a:ea typeface="Source Sans Pro ExtraLight" charset="0"/>
                <a:cs typeface="Source Sans Pro ExtraLight" charset="0"/>
              </a:rPr>
              <a:t>Assessment/</a:t>
            </a:r>
          </a:p>
          <a:p>
            <a:pPr algn="ctr" defTabSz="457200"/>
            <a:r>
              <a:rPr lang="en-US" sz="2800" b="1" dirty="0">
                <a:solidFill>
                  <a:prstClr val="white"/>
                </a:solidFill>
                <a:latin typeface="Cambria" panose="02040503050406030204" pitchFamily="18" charset="0"/>
                <a:ea typeface="Calibri" charset="0"/>
                <a:cs typeface="Calibri" charset="0"/>
              </a:rPr>
              <a:t>Accountability</a:t>
            </a:r>
          </a:p>
        </p:txBody>
      </p:sp>
      <p:sp>
        <p:nvSpPr>
          <p:cNvPr id="14" name="Chevron 3">
            <a:extLst>
              <a:ext uri="{FF2B5EF4-FFF2-40B4-BE49-F238E27FC236}">
                <a16:creationId xmlns:a16="http://schemas.microsoft.com/office/drawing/2014/main" id="{438DB4F6-6F9F-46EE-9E20-E4508EAF64E2}"/>
              </a:ext>
            </a:extLst>
          </p:cNvPr>
          <p:cNvSpPr/>
          <p:nvPr/>
        </p:nvSpPr>
        <p:spPr>
          <a:xfrm>
            <a:off x="1872332" y="754584"/>
            <a:ext cx="2323302" cy="5208105"/>
          </a:xfrm>
          <a:prstGeom prst="chevron">
            <a:avLst>
              <a:gd name="adj" fmla="val 8401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dirty="0">
              <a:solidFill>
                <a:prstClr val="black"/>
              </a:solidFill>
              <a:latin typeface="Tw Cen MT" panose="020B0602020104020603"/>
            </a:endParaRPr>
          </a:p>
        </p:txBody>
      </p:sp>
      <p:pic>
        <p:nvPicPr>
          <p:cNvPr id="15" name="Picture 14">
            <a:extLst>
              <a:ext uri="{FF2B5EF4-FFF2-40B4-BE49-F238E27FC236}">
                <a16:creationId xmlns:a16="http://schemas.microsoft.com/office/drawing/2014/main" id="{5C583128-6C10-495B-BE5D-EB218837F9A6}"/>
              </a:ext>
            </a:extLst>
          </p:cNvPr>
          <p:cNvPicPr>
            <a:picLocks noChangeAspect="1"/>
          </p:cNvPicPr>
          <p:nvPr/>
        </p:nvPicPr>
        <p:blipFill>
          <a:blip r:embed="rId3"/>
          <a:stretch>
            <a:fillRect/>
          </a:stretch>
        </p:blipFill>
        <p:spPr>
          <a:xfrm>
            <a:off x="1516991" y="-70363"/>
            <a:ext cx="2859800" cy="6858000"/>
          </a:xfrm>
          <a:prstGeom prst="rect">
            <a:avLst/>
          </a:prstGeom>
        </p:spPr>
      </p:pic>
      <p:sp>
        <p:nvSpPr>
          <p:cNvPr id="2" name="TextBox 1">
            <a:extLst>
              <a:ext uri="{FF2B5EF4-FFF2-40B4-BE49-F238E27FC236}">
                <a16:creationId xmlns:a16="http://schemas.microsoft.com/office/drawing/2014/main" id="{C5B7140C-4AF1-405D-88BD-F4547C265985}"/>
              </a:ext>
            </a:extLst>
          </p:cNvPr>
          <p:cNvSpPr txBox="1"/>
          <p:nvPr/>
        </p:nvSpPr>
        <p:spPr>
          <a:xfrm>
            <a:off x="4550973" y="1142644"/>
            <a:ext cx="7506050" cy="4431983"/>
          </a:xfrm>
          <a:prstGeom prst="rect">
            <a:avLst/>
          </a:prstGeom>
          <a:solidFill>
            <a:schemeClr val="bg1"/>
          </a:solidFill>
        </p:spPr>
        <p:txBody>
          <a:bodyPr wrap="square" rtlCol="0">
            <a:spAutoFit/>
          </a:bodyPr>
          <a:lstStyle/>
          <a:p>
            <a:pPr marL="342900" indent="-342900">
              <a:buClr>
                <a:srgbClr val="FF0000"/>
              </a:buClr>
              <a:buFont typeface="Wingdings" panose="05000000000000000000" pitchFamily="2" charset="2"/>
              <a:buChar char="Ø"/>
            </a:pPr>
            <a:r>
              <a:rPr lang="en-US" sz="2400" dirty="0">
                <a:latin typeface="Cambria" panose="02040503050406030204" pitchFamily="18" charset="0"/>
              </a:rPr>
              <a:t>Objective #1 – Completion of trainings, use of release time, increase in instructional time, cost analysis and learning walk data citing evidence of professional expectations being implemented with fidelity in </a:t>
            </a:r>
            <a:r>
              <a:rPr lang="en-US" sz="2400">
                <a:latin typeface="Cambria" panose="02040503050406030204" pitchFamily="18" charset="0"/>
              </a:rPr>
              <a:t>the classroom</a:t>
            </a:r>
            <a:endParaRPr lang="en-US" sz="2400" dirty="0">
              <a:latin typeface="Cambria" panose="02040503050406030204" pitchFamily="18" charset="0"/>
            </a:endParaRPr>
          </a:p>
          <a:p>
            <a:pPr>
              <a:buClr>
                <a:srgbClr val="FF0000"/>
              </a:buClr>
            </a:pPr>
            <a:endParaRPr lang="en-US" sz="2400" dirty="0">
              <a:latin typeface="Cambria" panose="02040503050406030204" pitchFamily="18" charset="0"/>
            </a:endParaRPr>
          </a:p>
          <a:p>
            <a:pPr marL="342900" indent="-342900">
              <a:buClr>
                <a:srgbClr val="FF0000"/>
              </a:buClr>
              <a:buFont typeface="Wingdings" panose="05000000000000000000" pitchFamily="2" charset="2"/>
              <a:buChar char="Ø"/>
            </a:pPr>
            <a:r>
              <a:rPr lang="en-US" sz="2400" dirty="0">
                <a:latin typeface="Cambria" panose="02040503050406030204" pitchFamily="18" charset="0"/>
              </a:rPr>
              <a:t>Objective #2 – Completed plan with noted ongoing supports and an alignment to goals</a:t>
            </a:r>
          </a:p>
          <a:p>
            <a:pPr>
              <a:buClr>
                <a:srgbClr val="FF0000"/>
              </a:buClr>
            </a:pPr>
            <a:endParaRPr lang="en-US" sz="2400" dirty="0">
              <a:latin typeface="Cambria" panose="02040503050406030204" pitchFamily="18" charset="0"/>
            </a:endParaRPr>
          </a:p>
          <a:p>
            <a:pPr marL="342900" indent="-342900">
              <a:buClr>
                <a:srgbClr val="FF0000"/>
              </a:buClr>
              <a:buFont typeface="Wingdings" panose="05000000000000000000" pitchFamily="2" charset="2"/>
              <a:buChar char="Ø"/>
            </a:pPr>
            <a:r>
              <a:rPr lang="en-US" sz="2400" dirty="0">
                <a:latin typeface="Cambria" panose="02040503050406030204" pitchFamily="18" charset="0"/>
              </a:rPr>
              <a:t>Objective #3 – Scheduled committee meetings, yearly report, and minutes from the meetings</a:t>
            </a:r>
          </a:p>
          <a:p>
            <a:endParaRPr lang="en-US" dirty="0"/>
          </a:p>
        </p:txBody>
      </p:sp>
    </p:spTree>
    <p:extLst>
      <p:ext uri="{BB962C8B-B14F-4D97-AF65-F5344CB8AC3E}">
        <p14:creationId xmlns:p14="http://schemas.microsoft.com/office/powerpoint/2010/main" val="242834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 presetClass="entr" presetSubtype="8" decel="50000" fill="hold" nodeType="withEffect">
                                  <p:stCondLst>
                                    <p:cond delay="10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1250" fill="hold"/>
                                        <p:tgtEl>
                                          <p:spTgt spid="15"/>
                                        </p:tgtEl>
                                        <p:attrNameLst>
                                          <p:attrName>ppt_x</p:attrName>
                                        </p:attrNameLst>
                                      </p:cBhvr>
                                      <p:tavLst>
                                        <p:tav tm="0">
                                          <p:val>
                                            <p:strVal val="0-#ppt_w/2"/>
                                          </p:val>
                                        </p:tav>
                                        <p:tav tm="100000">
                                          <p:val>
                                            <p:strVal val="#ppt_x"/>
                                          </p:val>
                                        </p:tav>
                                      </p:tavLst>
                                    </p:anim>
                                    <p:anim calcmode="lin" valueType="num">
                                      <p:cBhvr additive="base">
                                        <p:cTn id="11" dur="1250" fill="hold"/>
                                        <p:tgtEl>
                                          <p:spTgt spid="15"/>
                                        </p:tgtEl>
                                        <p:attrNameLst>
                                          <p:attrName>ppt_y</p:attrName>
                                        </p:attrNameLst>
                                      </p:cBhvr>
                                      <p:tavLst>
                                        <p:tav tm="0">
                                          <p:val>
                                            <p:strVal val="#ppt_y"/>
                                          </p:val>
                                        </p:tav>
                                        <p:tav tm="100000">
                                          <p:val>
                                            <p:strVal val="#ppt_y"/>
                                          </p:val>
                                        </p:tav>
                                      </p:tavLst>
                                    </p:anim>
                                  </p:childTnLst>
                                </p:cTn>
                              </p:par>
                              <p:par>
                                <p:cTn id="12" presetID="2" presetClass="entr" presetSubtype="8" decel="45000"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1250" fill="hold"/>
                                        <p:tgtEl>
                                          <p:spTgt spid="14"/>
                                        </p:tgtEl>
                                        <p:attrNameLst>
                                          <p:attrName>ppt_x</p:attrName>
                                        </p:attrNameLst>
                                      </p:cBhvr>
                                      <p:tavLst>
                                        <p:tav tm="0">
                                          <p:val>
                                            <p:strVal val="0-#ppt_w/2"/>
                                          </p:val>
                                        </p:tav>
                                        <p:tav tm="100000">
                                          <p:val>
                                            <p:strVal val="#ppt_x"/>
                                          </p:val>
                                        </p:tav>
                                      </p:tavLst>
                                    </p:anim>
                                    <p:anim calcmode="lin" valueType="num">
                                      <p:cBhvr additive="base">
                                        <p:cTn id="15" dur="1250" fill="hold"/>
                                        <p:tgtEl>
                                          <p:spTgt spid="14"/>
                                        </p:tgtEl>
                                        <p:attrNameLst>
                                          <p:attrName>ppt_y</p:attrName>
                                        </p:attrNameLst>
                                      </p:cBhvr>
                                      <p:tavLst>
                                        <p:tav tm="0">
                                          <p:val>
                                            <p:strVal val="#ppt_y"/>
                                          </p:val>
                                        </p:tav>
                                        <p:tav tm="100000">
                                          <p:val>
                                            <p:strVal val="#ppt_y"/>
                                          </p:val>
                                        </p:tav>
                                      </p:tavLst>
                                    </p:anim>
                                  </p:childTnLst>
                                </p:cTn>
                              </p:par>
                              <p:par>
                                <p:cTn id="16" presetID="22" presetClass="entr" presetSubtype="8" fill="hold" grpId="0" nodeType="withEffect">
                                  <p:stCondLst>
                                    <p:cond delay="50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1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EDB072-154E-4093-B6D1-7DDE8BEBD351}"/>
              </a:ext>
            </a:extLst>
          </p:cNvPr>
          <p:cNvSpPr/>
          <p:nvPr/>
        </p:nvSpPr>
        <p:spPr>
          <a:xfrm>
            <a:off x="1" y="1557338"/>
            <a:ext cx="12192000" cy="4012682"/>
          </a:xfrm>
          <a:prstGeom prst="rect">
            <a:avLst/>
          </a:prstGeom>
          <a:solidFill>
            <a:schemeClr val="bg1"/>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34C1364B-7198-4E22-887D-93E48D85A7DF}"/>
              </a:ext>
            </a:extLst>
          </p:cNvPr>
          <p:cNvSpPr>
            <a:spLocks noGrp="1"/>
          </p:cNvSpPr>
          <p:nvPr>
            <p:ph type="ctrTitle"/>
          </p:nvPr>
        </p:nvSpPr>
        <p:spPr>
          <a:xfrm>
            <a:off x="1524000" y="1122363"/>
            <a:ext cx="9144000" cy="1568083"/>
          </a:xfrm>
        </p:spPr>
        <p:txBody>
          <a:bodyPr/>
          <a:lstStyle/>
          <a:p>
            <a:r>
              <a:rPr lang="en-US" dirty="0">
                <a:latin typeface="Cambria" panose="02040503050406030204" pitchFamily="18" charset="0"/>
              </a:rPr>
              <a:t>Primary Goal #2</a:t>
            </a:r>
          </a:p>
        </p:txBody>
      </p:sp>
      <p:sp>
        <p:nvSpPr>
          <p:cNvPr id="3" name="Subtitle 2">
            <a:extLst>
              <a:ext uri="{FF2B5EF4-FFF2-40B4-BE49-F238E27FC236}">
                <a16:creationId xmlns:a16="http://schemas.microsoft.com/office/drawing/2014/main" id="{BCBC013E-BFDF-4021-926E-06928BAE9B30}"/>
              </a:ext>
            </a:extLst>
          </p:cNvPr>
          <p:cNvSpPr>
            <a:spLocks noGrp="1"/>
          </p:cNvSpPr>
          <p:nvPr>
            <p:ph type="subTitle" idx="1"/>
          </p:nvPr>
        </p:nvSpPr>
        <p:spPr>
          <a:xfrm>
            <a:off x="585354" y="2879371"/>
            <a:ext cx="10651453" cy="1861680"/>
          </a:xfrm>
        </p:spPr>
        <p:txBody>
          <a:bodyPr>
            <a:noAutofit/>
          </a:bodyPr>
          <a:lstStyle/>
          <a:p>
            <a:r>
              <a:rPr lang="en-US" sz="3600" dirty="0">
                <a:latin typeface="Cambria" panose="02040503050406030204" pitchFamily="18" charset="0"/>
              </a:rPr>
              <a:t>Actively and aggressively recruit talent with diverse backgrounds and expertise</a:t>
            </a:r>
          </a:p>
          <a:p>
            <a:endParaRPr lang="en-US" sz="3600" dirty="0">
              <a:latin typeface="Cambria" panose="02040503050406030204" pitchFamily="18" charset="0"/>
            </a:endParaRPr>
          </a:p>
          <a:p>
            <a:endParaRPr lang="en-US" sz="3600" dirty="0">
              <a:latin typeface="Cambria" panose="02040503050406030204" pitchFamily="18" charset="0"/>
            </a:endParaRPr>
          </a:p>
        </p:txBody>
      </p:sp>
      <p:sp>
        <p:nvSpPr>
          <p:cNvPr id="7" name="Freeform 8">
            <a:extLst>
              <a:ext uri="{FF2B5EF4-FFF2-40B4-BE49-F238E27FC236}">
                <a16:creationId xmlns:a16="http://schemas.microsoft.com/office/drawing/2014/main" id="{ADEB40FC-69DA-4F27-8BBA-4C4AEDD06840}"/>
              </a:ext>
            </a:extLst>
          </p:cNvPr>
          <p:cNvSpPr/>
          <p:nvPr/>
        </p:nvSpPr>
        <p:spPr>
          <a:xfrm>
            <a:off x="5022377"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8" name="Freeform 11">
            <a:extLst>
              <a:ext uri="{FF2B5EF4-FFF2-40B4-BE49-F238E27FC236}">
                <a16:creationId xmlns:a16="http://schemas.microsoft.com/office/drawing/2014/main" id="{B7B16672-F1D5-4575-A729-C9686D648C36}"/>
              </a:ext>
            </a:extLst>
          </p:cNvPr>
          <p:cNvSpPr/>
          <p:nvPr/>
        </p:nvSpPr>
        <p:spPr>
          <a:xfrm rot="10800000">
            <a:off x="5072887" y="-4436"/>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9" name="Freeform 8">
            <a:extLst>
              <a:ext uri="{FF2B5EF4-FFF2-40B4-BE49-F238E27FC236}">
                <a16:creationId xmlns:a16="http://schemas.microsoft.com/office/drawing/2014/main" id="{A03745D3-985B-4A12-AF88-C2647E669CC7}"/>
              </a:ext>
            </a:extLst>
          </p:cNvPr>
          <p:cNvSpPr/>
          <p:nvPr/>
        </p:nvSpPr>
        <p:spPr>
          <a:xfrm>
            <a:off x="9173571"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0" name="Freeform 11">
            <a:extLst>
              <a:ext uri="{FF2B5EF4-FFF2-40B4-BE49-F238E27FC236}">
                <a16:creationId xmlns:a16="http://schemas.microsoft.com/office/drawing/2014/main" id="{DD612993-5F97-4422-8E52-65CEC6072AB0}"/>
              </a:ext>
            </a:extLst>
          </p:cNvPr>
          <p:cNvSpPr/>
          <p:nvPr/>
        </p:nvSpPr>
        <p:spPr>
          <a:xfrm rot="10800000">
            <a:off x="9224081" y="-4436"/>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1" name="Freeform 8">
            <a:extLst>
              <a:ext uri="{FF2B5EF4-FFF2-40B4-BE49-F238E27FC236}">
                <a16:creationId xmlns:a16="http://schemas.microsoft.com/office/drawing/2014/main" id="{5B012D6A-0D9C-4FCF-A32F-605F440AC696}"/>
              </a:ext>
            </a:extLst>
          </p:cNvPr>
          <p:cNvSpPr/>
          <p:nvPr/>
        </p:nvSpPr>
        <p:spPr>
          <a:xfrm>
            <a:off x="1473490" y="6437318"/>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2" name="Freeform 11">
            <a:extLst>
              <a:ext uri="{FF2B5EF4-FFF2-40B4-BE49-F238E27FC236}">
                <a16:creationId xmlns:a16="http://schemas.microsoft.com/office/drawing/2014/main" id="{E22CEBE4-C7D6-450B-A5E8-E7F913D59AA1}"/>
              </a:ext>
            </a:extLst>
          </p:cNvPr>
          <p:cNvSpPr/>
          <p:nvPr/>
        </p:nvSpPr>
        <p:spPr>
          <a:xfrm rot="10800000">
            <a:off x="1524000" y="0"/>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Tree>
    <p:extLst>
      <p:ext uri="{BB962C8B-B14F-4D97-AF65-F5344CB8AC3E}">
        <p14:creationId xmlns:p14="http://schemas.microsoft.com/office/powerpoint/2010/main" val="236187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par>
                          <p:cTn id="8" fill="hold">
                            <p:stCondLst>
                              <p:cond delay="1750"/>
                            </p:stCondLst>
                            <p:childTnLst>
                              <p:par>
                                <p:cTn id="9" presetID="2" presetClass="entr" presetSubtype="1" decel="54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4" decel="5400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1" decel="5400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ppt_x"/>
                                          </p:val>
                                        </p:tav>
                                        <p:tav tm="100000">
                                          <p:val>
                                            <p:strVal val="#ppt_x"/>
                                          </p:val>
                                        </p:tav>
                                      </p:tavLst>
                                    </p:anim>
                                    <p:anim calcmode="lin" valueType="num">
                                      <p:cBhvr additive="base">
                                        <p:cTn id="20" dur="10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4" decel="5400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1" decel="5400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0-#ppt_h/2"/>
                                          </p:val>
                                        </p:tav>
                                        <p:tav tm="100000">
                                          <p:val>
                                            <p:strVal val="#ppt_y"/>
                                          </p:val>
                                        </p:tav>
                                      </p:tavLst>
                                    </p:anim>
                                  </p:childTnLst>
                                </p:cTn>
                              </p:par>
                              <p:par>
                                <p:cTn id="29" presetID="2" presetClass="entr" presetSubtype="4" decel="5400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D1FC6B-0A24-453D-8975-6D0BEBE5BD14}"/>
              </a:ext>
            </a:extLst>
          </p:cNvPr>
          <p:cNvSpPr/>
          <p:nvPr/>
        </p:nvSpPr>
        <p:spPr>
          <a:xfrm>
            <a:off x="0" y="649564"/>
            <a:ext cx="12192000" cy="885611"/>
          </a:xfrm>
          <a:prstGeom prst="rect">
            <a:avLst/>
          </a:prstGeom>
          <a:solidFill>
            <a:srgbClr val="629DD1">
              <a:lumMod val="75000"/>
            </a:srgbClr>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4" name="Rectangle 3">
            <a:extLst>
              <a:ext uri="{FF2B5EF4-FFF2-40B4-BE49-F238E27FC236}">
                <a16:creationId xmlns:a16="http://schemas.microsoft.com/office/drawing/2014/main" id="{DA93FDDA-5817-4871-8B43-9A7ADD808B7D}"/>
              </a:ext>
            </a:extLst>
          </p:cNvPr>
          <p:cNvSpPr/>
          <p:nvPr/>
        </p:nvSpPr>
        <p:spPr>
          <a:xfrm>
            <a:off x="0" y="1871129"/>
            <a:ext cx="12192000" cy="4012682"/>
          </a:xfrm>
          <a:prstGeom prst="rect">
            <a:avLst/>
          </a:prstGeom>
          <a:solidFill>
            <a:schemeClr val="bg1"/>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2893BB6A-5235-40A9-B9FD-4DB5696FA7A5}"/>
              </a:ext>
            </a:extLst>
          </p:cNvPr>
          <p:cNvSpPr>
            <a:spLocks noGrp="1"/>
          </p:cNvSpPr>
          <p:nvPr>
            <p:ph type="title"/>
          </p:nvPr>
        </p:nvSpPr>
        <p:spPr>
          <a:xfrm>
            <a:off x="573751" y="1049240"/>
            <a:ext cx="11373409" cy="697674"/>
          </a:xfrm>
        </p:spPr>
        <p:txBody>
          <a:bodyPr>
            <a:normAutofit fontScale="90000"/>
          </a:bodyPr>
          <a:lstStyle/>
          <a:p>
            <a:r>
              <a:rPr lang="en-US" b="1" dirty="0">
                <a:solidFill>
                  <a:schemeClr val="bg1"/>
                </a:solidFill>
                <a:latin typeface="Cambria" panose="02040503050406030204" pitchFamily="18" charset="0"/>
              </a:rPr>
              <a:t>Strategies/Action Steps-Primary Goal 2</a:t>
            </a:r>
            <a:br>
              <a:rPr lang="en-US" dirty="0">
                <a:effectLst/>
              </a:rPr>
            </a:br>
            <a:endParaRPr lang="en-US" dirty="0"/>
          </a:p>
        </p:txBody>
      </p:sp>
      <p:sp>
        <p:nvSpPr>
          <p:cNvPr id="3" name="Content Placeholder 2">
            <a:extLst>
              <a:ext uri="{FF2B5EF4-FFF2-40B4-BE49-F238E27FC236}">
                <a16:creationId xmlns:a16="http://schemas.microsoft.com/office/drawing/2014/main" id="{F5123DA9-8CBD-48C4-BCE4-536714BF6400}"/>
              </a:ext>
            </a:extLst>
          </p:cNvPr>
          <p:cNvSpPr>
            <a:spLocks noGrp="1"/>
          </p:cNvSpPr>
          <p:nvPr>
            <p:ph idx="1"/>
          </p:nvPr>
        </p:nvSpPr>
        <p:spPr>
          <a:xfrm>
            <a:off x="399232" y="2295985"/>
            <a:ext cx="11008282" cy="3206696"/>
          </a:xfrm>
        </p:spPr>
        <p:txBody>
          <a:bodyPr>
            <a:normAutofit lnSpcReduction="10000"/>
          </a:bodyPr>
          <a:lstStyle/>
          <a:p>
            <a:pPr marL="231775" indent="0">
              <a:buClr>
                <a:srgbClr val="FF0000"/>
              </a:buClr>
              <a:buNone/>
            </a:pPr>
            <a:r>
              <a:rPr lang="en-US" sz="2400" b="1" dirty="0">
                <a:latin typeface="Constantia" panose="02030602050306030303" pitchFamily="18" charset="0"/>
              </a:rPr>
              <a:t>Form a recruitment committee which will be responsible for personnel tasks related to recruitment and staffing. </a:t>
            </a:r>
          </a:p>
          <a:p>
            <a:pPr marL="574675" indent="-342900">
              <a:buClr>
                <a:srgbClr val="FF0000"/>
              </a:buClr>
              <a:buFont typeface="Wingdings" panose="05000000000000000000" pitchFamily="2" charset="2"/>
              <a:buChar char="v"/>
            </a:pPr>
            <a:r>
              <a:rPr lang="en-US" sz="2200" dirty="0">
                <a:latin typeface="Cambria" panose="02040503050406030204" pitchFamily="18" charset="0"/>
              </a:rPr>
              <a:t>Explore advertisement options (particularly for unique positions).  These may include new online options such as Indeed.com, in-state and out-of-state education associations, and organizations such as NABSE (National Alliance of Black School Educators) and ALAS (Association of Latino Administrators and Superintendents).</a:t>
            </a:r>
            <a:br>
              <a:rPr lang="en-US" sz="2200" dirty="0">
                <a:latin typeface="Cambria" panose="02040503050406030204" pitchFamily="18" charset="0"/>
              </a:rPr>
            </a:br>
            <a:endParaRPr lang="en-US" sz="2200" dirty="0">
              <a:latin typeface="Cambria" panose="02040503050406030204" pitchFamily="18" charset="0"/>
            </a:endParaRPr>
          </a:p>
          <a:p>
            <a:pPr marL="574675" indent="-342900">
              <a:buClr>
                <a:srgbClr val="FF0000"/>
              </a:buClr>
              <a:buFont typeface="Wingdings" panose="05000000000000000000" pitchFamily="2" charset="2"/>
              <a:buChar char="v"/>
            </a:pPr>
            <a:r>
              <a:rPr lang="en-US" sz="2200" dirty="0">
                <a:latin typeface="Cambria" panose="02040503050406030204" pitchFamily="18" charset="0"/>
              </a:rPr>
              <a:t>Design a vision of an attractive recruitment table and identify necessary components (banner, handouts, video, etc.).</a:t>
            </a:r>
            <a:endParaRPr lang="en-US" dirty="0"/>
          </a:p>
        </p:txBody>
      </p:sp>
      <p:sp>
        <p:nvSpPr>
          <p:cNvPr id="6" name="Freeform 8">
            <a:extLst>
              <a:ext uri="{FF2B5EF4-FFF2-40B4-BE49-F238E27FC236}">
                <a16:creationId xmlns:a16="http://schemas.microsoft.com/office/drawing/2014/main" id="{F05FAAEA-7BE1-4CF4-AEFA-EBFE13A3EE21}"/>
              </a:ext>
            </a:extLst>
          </p:cNvPr>
          <p:cNvSpPr/>
          <p:nvPr/>
        </p:nvSpPr>
        <p:spPr>
          <a:xfrm>
            <a:off x="5022377"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7" name="Freeform 8">
            <a:extLst>
              <a:ext uri="{FF2B5EF4-FFF2-40B4-BE49-F238E27FC236}">
                <a16:creationId xmlns:a16="http://schemas.microsoft.com/office/drawing/2014/main" id="{B2BD358A-E060-452A-BDBA-98EA059C3E39}"/>
              </a:ext>
            </a:extLst>
          </p:cNvPr>
          <p:cNvSpPr/>
          <p:nvPr/>
        </p:nvSpPr>
        <p:spPr>
          <a:xfrm>
            <a:off x="9173571"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8" name="Freeform 8">
            <a:extLst>
              <a:ext uri="{FF2B5EF4-FFF2-40B4-BE49-F238E27FC236}">
                <a16:creationId xmlns:a16="http://schemas.microsoft.com/office/drawing/2014/main" id="{40820212-D2E4-4273-9918-58B859007BFF}"/>
              </a:ext>
            </a:extLst>
          </p:cNvPr>
          <p:cNvSpPr/>
          <p:nvPr/>
        </p:nvSpPr>
        <p:spPr>
          <a:xfrm>
            <a:off x="1473490" y="6437318"/>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Tree>
    <p:extLst>
      <p:ext uri="{BB962C8B-B14F-4D97-AF65-F5344CB8AC3E}">
        <p14:creationId xmlns:p14="http://schemas.microsoft.com/office/powerpoint/2010/main" val="138449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250"/>
                                        <p:tgtEl>
                                          <p:spTgt spid="5"/>
                                        </p:tgtEl>
                                      </p:cBhvr>
                                    </p:animEffect>
                                  </p:childTnLst>
                                </p:cTn>
                              </p:par>
                            </p:childTnLst>
                          </p:cTn>
                        </p:par>
                        <p:par>
                          <p:cTn id="11" fill="hold">
                            <p:stCondLst>
                              <p:cond delay="1750"/>
                            </p:stCondLst>
                            <p:childTnLst>
                              <p:par>
                                <p:cTn id="12" presetID="2" presetClass="entr" presetSubtype="4" decel="5400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decel="5400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ppt_x"/>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decel="5400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ppt_x"/>
                                          </p:val>
                                        </p:tav>
                                        <p:tav tm="100000">
                                          <p:val>
                                            <p:strVal val="#ppt_x"/>
                                          </p:val>
                                        </p:tav>
                                      </p:tavLst>
                                    </p:anim>
                                    <p:anim calcmode="lin" valueType="num">
                                      <p:cBhvr additive="base">
                                        <p:cTn id="23"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7" grpId="0" animBg="1"/>
      <p:bldP spid="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D1FC6B-0A24-453D-8975-6D0BEBE5BD14}"/>
              </a:ext>
            </a:extLst>
          </p:cNvPr>
          <p:cNvSpPr/>
          <p:nvPr/>
        </p:nvSpPr>
        <p:spPr>
          <a:xfrm>
            <a:off x="0" y="649564"/>
            <a:ext cx="12192000" cy="885611"/>
          </a:xfrm>
          <a:prstGeom prst="rect">
            <a:avLst/>
          </a:prstGeom>
          <a:solidFill>
            <a:srgbClr val="629DD1">
              <a:lumMod val="75000"/>
            </a:srgbClr>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4" name="Rectangle 3">
            <a:extLst>
              <a:ext uri="{FF2B5EF4-FFF2-40B4-BE49-F238E27FC236}">
                <a16:creationId xmlns:a16="http://schemas.microsoft.com/office/drawing/2014/main" id="{DA93FDDA-5817-4871-8B43-9A7ADD808B7D}"/>
              </a:ext>
            </a:extLst>
          </p:cNvPr>
          <p:cNvSpPr/>
          <p:nvPr/>
        </p:nvSpPr>
        <p:spPr>
          <a:xfrm>
            <a:off x="0" y="1871129"/>
            <a:ext cx="12192000" cy="4012682"/>
          </a:xfrm>
          <a:prstGeom prst="rect">
            <a:avLst/>
          </a:prstGeom>
          <a:solidFill>
            <a:schemeClr val="bg1"/>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2893BB6A-5235-40A9-B9FD-4DB5696FA7A5}"/>
              </a:ext>
            </a:extLst>
          </p:cNvPr>
          <p:cNvSpPr>
            <a:spLocks noGrp="1"/>
          </p:cNvSpPr>
          <p:nvPr>
            <p:ph type="title"/>
          </p:nvPr>
        </p:nvSpPr>
        <p:spPr>
          <a:xfrm>
            <a:off x="573751" y="1049240"/>
            <a:ext cx="11373409" cy="697674"/>
          </a:xfrm>
        </p:spPr>
        <p:txBody>
          <a:bodyPr>
            <a:normAutofit fontScale="90000"/>
          </a:bodyPr>
          <a:lstStyle/>
          <a:p>
            <a:r>
              <a:rPr lang="en-US" b="1" dirty="0">
                <a:solidFill>
                  <a:schemeClr val="bg1"/>
                </a:solidFill>
                <a:latin typeface="Cambria" panose="02040503050406030204" pitchFamily="18" charset="0"/>
              </a:rPr>
              <a:t>Strategies/Action Steps-Primary Goal 2</a:t>
            </a:r>
            <a:br>
              <a:rPr lang="en-US" dirty="0">
                <a:effectLst/>
              </a:rPr>
            </a:br>
            <a:endParaRPr lang="en-US" dirty="0"/>
          </a:p>
        </p:txBody>
      </p:sp>
      <p:sp>
        <p:nvSpPr>
          <p:cNvPr id="3" name="Content Placeholder 2">
            <a:extLst>
              <a:ext uri="{FF2B5EF4-FFF2-40B4-BE49-F238E27FC236}">
                <a16:creationId xmlns:a16="http://schemas.microsoft.com/office/drawing/2014/main" id="{F5123DA9-8CBD-48C4-BCE4-536714BF6400}"/>
              </a:ext>
            </a:extLst>
          </p:cNvPr>
          <p:cNvSpPr>
            <a:spLocks noGrp="1"/>
          </p:cNvSpPr>
          <p:nvPr>
            <p:ph idx="1"/>
          </p:nvPr>
        </p:nvSpPr>
        <p:spPr>
          <a:xfrm>
            <a:off x="399232" y="2295985"/>
            <a:ext cx="11008282" cy="3206696"/>
          </a:xfrm>
        </p:spPr>
        <p:txBody>
          <a:bodyPr>
            <a:normAutofit/>
          </a:bodyPr>
          <a:lstStyle/>
          <a:p>
            <a:pPr marL="574675" indent="-342900">
              <a:buClr>
                <a:srgbClr val="FF0000"/>
              </a:buClr>
              <a:buFont typeface="Wingdings" panose="05000000000000000000" pitchFamily="2" charset="2"/>
              <a:buChar char="v"/>
            </a:pPr>
            <a:r>
              <a:rPr lang="en-US" sz="2200" dirty="0">
                <a:latin typeface="Cambria" panose="02040503050406030204" pitchFamily="18" charset="0"/>
              </a:rPr>
              <a:t>Identify reoccurring recruitment fairs (e.g. diversity fairs) to potentially attend.  Develop a list to begin in May of 2019.</a:t>
            </a:r>
            <a:br>
              <a:rPr lang="en-US" sz="2200" dirty="0">
                <a:latin typeface="Cambria" panose="02040503050406030204" pitchFamily="18" charset="0"/>
              </a:rPr>
            </a:br>
            <a:endParaRPr lang="en-US" sz="2200" dirty="0">
              <a:latin typeface="Cambria" panose="02040503050406030204" pitchFamily="18" charset="0"/>
            </a:endParaRPr>
          </a:p>
          <a:p>
            <a:pPr marL="574675" indent="-342900">
              <a:buClr>
                <a:srgbClr val="FF0000"/>
              </a:buClr>
              <a:buFont typeface="Wingdings" panose="05000000000000000000" pitchFamily="2" charset="2"/>
              <a:buChar char="v"/>
            </a:pPr>
            <a:r>
              <a:rPr lang="en-US" sz="2200" dirty="0">
                <a:latin typeface="Cambria" panose="02040503050406030204" pitchFamily="18" charset="0"/>
              </a:rPr>
              <a:t>Host and/or attend recruitment fairs (e.g., diversity fair). Schedules for recruitment fairs will be shared with administrators, particularly those with unique positions or positions difficult to fill. </a:t>
            </a:r>
          </a:p>
        </p:txBody>
      </p:sp>
      <p:sp>
        <p:nvSpPr>
          <p:cNvPr id="6" name="Freeform 8">
            <a:extLst>
              <a:ext uri="{FF2B5EF4-FFF2-40B4-BE49-F238E27FC236}">
                <a16:creationId xmlns:a16="http://schemas.microsoft.com/office/drawing/2014/main" id="{F05FAAEA-7BE1-4CF4-AEFA-EBFE13A3EE21}"/>
              </a:ext>
            </a:extLst>
          </p:cNvPr>
          <p:cNvSpPr/>
          <p:nvPr/>
        </p:nvSpPr>
        <p:spPr>
          <a:xfrm>
            <a:off x="5022377"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7" name="Freeform 8">
            <a:extLst>
              <a:ext uri="{FF2B5EF4-FFF2-40B4-BE49-F238E27FC236}">
                <a16:creationId xmlns:a16="http://schemas.microsoft.com/office/drawing/2014/main" id="{B2BD358A-E060-452A-BDBA-98EA059C3E39}"/>
              </a:ext>
            </a:extLst>
          </p:cNvPr>
          <p:cNvSpPr/>
          <p:nvPr/>
        </p:nvSpPr>
        <p:spPr>
          <a:xfrm>
            <a:off x="9173571"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8" name="Freeform 8">
            <a:extLst>
              <a:ext uri="{FF2B5EF4-FFF2-40B4-BE49-F238E27FC236}">
                <a16:creationId xmlns:a16="http://schemas.microsoft.com/office/drawing/2014/main" id="{40820212-D2E4-4273-9918-58B859007BFF}"/>
              </a:ext>
            </a:extLst>
          </p:cNvPr>
          <p:cNvSpPr/>
          <p:nvPr/>
        </p:nvSpPr>
        <p:spPr>
          <a:xfrm>
            <a:off x="1473490" y="6437318"/>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Tree>
    <p:extLst>
      <p:ext uri="{BB962C8B-B14F-4D97-AF65-F5344CB8AC3E}">
        <p14:creationId xmlns:p14="http://schemas.microsoft.com/office/powerpoint/2010/main" val="317890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250"/>
                                        <p:tgtEl>
                                          <p:spTgt spid="5"/>
                                        </p:tgtEl>
                                      </p:cBhvr>
                                    </p:animEffect>
                                  </p:childTnLst>
                                </p:cTn>
                              </p:par>
                            </p:childTnLst>
                          </p:cTn>
                        </p:par>
                        <p:par>
                          <p:cTn id="11" fill="hold">
                            <p:stCondLst>
                              <p:cond delay="1750"/>
                            </p:stCondLst>
                            <p:childTnLst>
                              <p:par>
                                <p:cTn id="12" presetID="2" presetClass="entr" presetSubtype="4" decel="5400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decel="5400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ppt_x"/>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decel="5400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ppt_x"/>
                                          </p:val>
                                        </p:tav>
                                        <p:tav tm="100000">
                                          <p:val>
                                            <p:strVal val="#ppt_x"/>
                                          </p:val>
                                        </p:tav>
                                      </p:tavLst>
                                    </p:anim>
                                    <p:anim calcmode="lin" valueType="num">
                                      <p:cBhvr additive="base">
                                        <p:cTn id="23"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7" grpId="0" animBg="1"/>
      <p:bldP spid="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EDB072-154E-4093-B6D1-7DDE8BEBD351}"/>
              </a:ext>
            </a:extLst>
          </p:cNvPr>
          <p:cNvSpPr/>
          <p:nvPr/>
        </p:nvSpPr>
        <p:spPr>
          <a:xfrm>
            <a:off x="0" y="850831"/>
            <a:ext cx="12191999" cy="5175216"/>
          </a:xfrm>
          <a:prstGeom prst="rect">
            <a:avLst/>
          </a:prstGeom>
          <a:solidFill>
            <a:schemeClr val="bg1"/>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34C1364B-7198-4E22-887D-93E48D85A7DF}"/>
              </a:ext>
            </a:extLst>
          </p:cNvPr>
          <p:cNvSpPr>
            <a:spLocks noGrp="1"/>
          </p:cNvSpPr>
          <p:nvPr>
            <p:ph type="ctrTitle"/>
          </p:nvPr>
        </p:nvSpPr>
        <p:spPr>
          <a:xfrm>
            <a:off x="1" y="408821"/>
            <a:ext cx="11887199" cy="1568083"/>
          </a:xfrm>
        </p:spPr>
        <p:txBody>
          <a:bodyPr/>
          <a:lstStyle/>
          <a:p>
            <a:r>
              <a:rPr lang="en-US" dirty="0">
                <a:latin typeface="Cambria" panose="02040503050406030204" pitchFamily="18" charset="0"/>
              </a:rPr>
              <a:t>Secondary goal/Objective</a:t>
            </a:r>
          </a:p>
        </p:txBody>
      </p:sp>
      <p:sp>
        <p:nvSpPr>
          <p:cNvPr id="3" name="Subtitle 2">
            <a:extLst>
              <a:ext uri="{FF2B5EF4-FFF2-40B4-BE49-F238E27FC236}">
                <a16:creationId xmlns:a16="http://schemas.microsoft.com/office/drawing/2014/main" id="{BCBC013E-BFDF-4021-926E-06928BAE9B30}"/>
              </a:ext>
            </a:extLst>
          </p:cNvPr>
          <p:cNvSpPr>
            <a:spLocks noGrp="1"/>
          </p:cNvSpPr>
          <p:nvPr>
            <p:ph type="subTitle" idx="1"/>
          </p:nvPr>
        </p:nvSpPr>
        <p:spPr>
          <a:xfrm>
            <a:off x="212359" y="2664000"/>
            <a:ext cx="11767279" cy="1548877"/>
          </a:xfrm>
        </p:spPr>
        <p:txBody>
          <a:bodyPr>
            <a:noAutofit/>
          </a:bodyPr>
          <a:lstStyle/>
          <a:p>
            <a:pPr lvl="1">
              <a:lnSpc>
                <a:spcPct val="110000"/>
              </a:lnSpc>
              <a:spcBef>
                <a:spcPts val="0"/>
              </a:spcBef>
              <a:spcAft>
                <a:spcPts val="600"/>
              </a:spcAft>
            </a:pPr>
            <a:r>
              <a:rPr lang="en-US" sz="3400" dirty="0">
                <a:latin typeface="Constantia" panose="02030602050306030303" pitchFamily="18" charset="0"/>
              </a:rPr>
              <a:t>Revise and update job descriptions to clearly define required and preferred criteria.</a:t>
            </a:r>
          </a:p>
        </p:txBody>
      </p:sp>
      <p:sp>
        <p:nvSpPr>
          <p:cNvPr id="7" name="Freeform 8">
            <a:extLst>
              <a:ext uri="{FF2B5EF4-FFF2-40B4-BE49-F238E27FC236}">
                <a16:creationId xmlns:a16="http://schemas.microsoft.com/office/drawing/2014/main" id="{ADEB40FC-69DA-4F27-8BBA-4C4AEDD06840}"/>
              </a:ext>
            </a:extLst>
          </p:cNvPr>
          <p:cNvSpPr/>
          <p:nvPr/>
        </p:nvSpPr>
        <p:spPr>
          <a:xfrm>
            <a:off x="5022377"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8" name="Freeform 11">
            <a:extLst>
              <a:ext uri="{FF2B5EF4-FFF2-40B4-BE49-F238E27FC236}">
                <a16:creationId xmlns:a16="http://schemas.microsoft.com/office/drawing/2014/main" id="{B7B16672-F1D5-4575-A729-C9686D648C36}"/>
              </a:ext>
            </a:extLst>
          </p:cNvPr>
          <p:cNvSpPr/>
          <p:nvPr/>
        </p:nvSpPr>
        <p:spPr>
          <a:xfrm rot="10800000">
            <a:off x="5072887" y="-4436"/>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9" name="Freeform 8">
            <a:extLst>
              <a:ext uri="{FF2B5EF4-FFF2-40B4-BE49-F238E27FC236}">
                <a16:creationId xmlns:a16="http://schemas.microsoft.com/office/drawing/2014/main" id="{A03745D3-985B-4A12-AF88-C2647E669CC7}"/>
              </a:ext>
            </a:extLst>
          </p:cNvPr>
          <p:cNvSpPr/>
          <p:nvPr/>
        </p:nvSpPr>
        <p:spPr>
          <a:xfrm>
            <a:off x="9173571"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0" name="Freeform 11">
            <a:extLst>
              <a:ext uri="{FF2B5EF4-FFF2-40B4-BE49-F238E27FC236}">
                <a16:creationId xmlns:a16="http://schemas.microsoft.com/office/drawing/2014/main" id="{DD612993-5F97-4422-8E52-65CEC6072AB0}"/>
              </a:ext>
            </a:extLst>
          </p:cNvPr>
          <p:cNvSpPr/>
          <p:nvPr/>
        </p:nvSpPr>
        <p:spPr>
          <a:xfrm rot="10800000">
            <a:off x="9224081" y="-4436"/>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1" name="Freeform 8">
            <a:extLst>
              <a:ext uri="{FF2B5EF4-FFF2-40B4-BE49-F238E27FC236}">
                <a16:creationId xmlns:a16="http://schemas.microsoft.com/office/drawing/2014/main" id="{5B012D6A-0D9C-4FCF-A32F-605F440AC696}"/>
              </a:ext>
            </a:extLst>
          </p:cNvPr>
          <p:cNvSpPr/>
          <p:nvPr/>
        </p:nvSpPr>
        <p:spPr>
          <a:xfrm>
            <a:off x="1473490" y="6437318"/>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2" name="Freeform 11">
            <a:extLst>
              <a:ext uri="{FF2B5EF4-FFF2-40B4-BE49-F238E27FC236}">
                <a16:creationId xmlns:a16="http://schemas.microsoft.com/office/drawing/2014/main" id="{E22CEBE4-C7D6-450B-A5E8-E7F913D59AA1}"/>
              </a:ext>
            </a:extLst>
          </p:cNvPr>
          <p:cNvSpPr/>
          <p:nvPr/>
        </p:nvSpPr>
        <p:spPr>
          <a:xfrm rot="10800000">
            <a:off x="1524000" y="0"/>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Tree>
    <p:extLst>
      <p:ext uri="{BB962C8B-B14F-4D97-AF65-F5344CB8AC3E}">
        <p14:creationId xmlns:p14="http://schemas.microsoft.com/office/powerpoint/2010/main" val="337153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par>
                          <p:cTn id="8" fill="hold">
                            <p:stCondLst>
                              <p:cond delay="1750"/>
                            </p:stCondLst>
                            <p:childTnLst>
                              <p:par>
                                <p:cTn id="9" presetID="2" presetClass="entr" presetSubtype="1" decel="54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4" decel="5400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1" decel="5400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ppt_x"/>
                                          </p:val>
                                        </p:tav>
                                        <p:tav tm="100000">
                                          <p:val>
                                            <p:strVal val="#ppt_x"/>
                                          </p:val>
                                        </p:tav>
                                      </p:tavLst>
                                    </p:anim>
                                    <p:anim calcmode="lin" valueType="num">
                                      <p:cBhvr additive="base">
                                        <p:cTn id="20" dur="10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4" decel="5400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1" decel="5400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0-#ppt_h/2"/>
                                          </p:val>
                                        </p:tav>
                                        <p:tav tm="100000">
                                          <p:val>
                                            <p:strVal val="#ppt_y"/>
                                          </p:val>
                                        </p:tav>
                                      </p:tavLst>
                                    </p:anim>
                                  </p:childTnLst>
                                </p:cTn>
                              </p:par>
                              <p:par>
                                <p:cTn id="29" presetID="2" presetClass="entr" presetSubtype="4" decel="5400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D1FC6B-0A24-453D-8975-6D0BEBE5BD14}"/>
              </a:ext>
            </a:extLst>
          </p:cNvPr>
          <p:cNvSpPr/>
          <p:nvPr/>
        </p:nvSpPr>
        <p:spPr>
          <a:xfrm>
            <a:off x="0" y="649564"/>
            <a:ext cx="12192000" cy="885611"/>
          </a:xfrm>
          <a:prstGeom prst="rect">
            <a:avLst/>
          </a:prstGeom>
          <a:solidFill>
            <a:srgbClr val="629DD1">
              <a:lumMod val="75000"/>
            </a:srgbClr>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4" name="Rectangle 3">
            <a:extLst>
              <a:ext uri="{FF2B5EF4-FFF2-40B4-BE49-F238E27FC236}">
                <a16:creationId xmlns:a16="http://schemas.microsoft.com/office/drawing/2014/main" id="{DA93FDDA-5817-4871-8B43-9A7ADD808B7D}"/>
              </a:ext>
            </a:extLst>
          </p:cNvPr>
          <p:cNvSpPr/>
          <p:nvPr/>
        </p:nvSpPr>
        <p:spPr>
          <a:xfrm>
            <a:off x="0" y="1746914"/>
            <a:ext cx="12192000" cy="4225800"/>
          </a:xfrm>
          <a:prstGeom prst="rect">
            <a:avLst/>
          </a:prstGeom>
          <a:solidFill>
            <a:schemeClr val="bg1"/>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2893BB6A-5235-40A9-B9FD-4DB5696FA7A5}"/>
              </a:ext>
            </a:extLst>
          </p:cNvPr>
          <p:cNvSpPr>
            <a:spLocks noGrp="1"/>
          </p:cNvSpPr>
          <p:nvPr>
            <p:ph type="title"/>
          </p:nvPr>
        </p:nvSpPr>
        <p:spPr>
          <a:xfrm>
            <a:off x="573751" y="1049240"/>
            <a:ext cx="11493329" cy="697674"/>
          </a:xfrm>
        </p:spPr>
        <p:txBody>
          <a:bodyPr>
            <a:normAutofit fontScale="90000"/>
          </a:bodyPr>
          <a:lstStyle/>
          <a:p>
            <a:r>
              <a:rPr lang="en-US" b="1" dirty="0">
                <a:solidFill>
                  <a:schemeClr val="bg1"/>
                </a:solidFill>
                <a:latin typeface="Cambria" panose="02040503050406030204" pitchFamily="18" charset="0"/>
              </a:rPr>
              <a:t>Strategies/Action Steps-Primary Goal 1</a:t>
            </a:r>
            <a:br>
              <a:rPr lang="en-US" dirty="0">
                <a:effectLst/>
              </a:rPr>
            </a:br>
            <a:endParaRPr lang="en-US" dirty="0"/>
          </a:p>
        </p:txBody>
      </p:sp>
      <p:sp>
        <p:nvSpPr>
          <p:cNvPr id="3" name="Content Placeholder 2">
            <a:extLst>
              <a:ext uri="{FF2B5EF4-FFF2-40B4-BE49-F238E27FC236}">
                <a16:creationId xmlns:a16="http://schemas.microsoft.com/office/drawing/2014/main" id="{F5123DA9-8CBD-48C4-BCE4-536714BF6400}"/>
              </a:ext>
            </a:extLst>
          </p:cNvPr>
          <p:cNvSpPr>
            <a:spLocks noGrp="1"/>
          </p:cNvSpPr>
          <p:nvPr>
            <p:ph idx="1"/>
          </p:nvPr>
        </p:nvSpPr>
        <p:spPr>
          <a:xfrm>
            <a:off x="260982" y="1871129"/>
            <a:ext cx="11806099" cy="5249802"/>
          </a:xfrm>
        </p:spPr>
        <p:txBody>
          <a:bodyPr vert="horz" lIns="45720" tIns="45720" rIns="45720" bIns="45720" rtlCol="0" anchor="t">
            <a:normAutofit/>
          </a:bodyPr>
          <a:lstStyle/>
          <a:p>
            <a:pPr marL="0" lvl="0" indent="0">
              <a:lnSpc>
                <a:spcPct val="110000"/>
              </a:lnSpc>
              <a:spcBef>
                <a:spcPts val="1000"/>
              </a:spcBef>
              <a:spcAft>
                <a:spcPts val="0"/>
              </a:spcAft>
              <a:buClrTx/>
              <a:buSzTx/>
              <a:buNone/>
            </a:pPr>
            <a:r>
              <a:rPr lang="en-US" sz="2200" b="1" dirty="0">
                <a:solidFill>
                  <a:prstClr val="black"/>
                </a:solidFill>
                <a:latin typeface="Cambria" panose="02040503050406030204" pitchFamily="18" charset="0"/>
              </a:rPr>
              <a:t>Program Development #2: Investigate feasibility of developing/implementing an Alternate Schedule (i.e. SMART Schedule/TWP PRIDE) at WTHS. </a:t>
            </a:r>
          </a:p>
          <a:p>
            <a:pPr marL="0" lvl="0" indent="0">
              <a:lnSpc>
                <a:spcPct val="110000"/>
              </a:lnSpc>
              <a:spcBef>
                <a:spcPts val="1000"/>
              </a:spcBef>
              <a:spcAft>
                <a:spcPts val="0"/>
              </a:spcAft>
              <a:buClrTx/>
              <a:buSzTx/>
              <a:buNone/>
            </a:pPr>
            <a:r>
              <a:rPr lang="en-US" sz="2200" dirty="0">
                <a:solidFill>
                  <a:prstClr val="black"/>
                </a:solidFill>
                <a:latin typeface="Cambria" panose="02040503050406030204" pitchFamily="18" charset="0"/>
              </a:rPr>
              <a:t>Note: Alternate Schedule is defined as extended-time class periods @55-60 minutes.</a:t>
            </a:r>
          </a:p>
          <a:p>
            <a:pPr marL="0" lvl="0" indent="0">
              <a:lnSpc>
                <a:spcPct val="110000"/>
              </a:lnSpc>
              <a:spcBef>
                <a:spcPts val="1000"/>
              </a:spcBef>
              <a:spcAft>
                <a:spcPts val="0"/>
              </a:spcAft>
              <a:buClrTx/>
              <a:buSzTx/>
              <a:buNone/>
            </a:pPr>
            <a:endParaRPr lang="en-US" sz="1000" dirty="0">
              <a:solidFill>
                <a:prstClr val="black"/>
              </a:solidFill>
              <a:latin typeface="Cambria" panose="02040503050406030204" pitchFamily="18" charset="0"/>
            </a:endParaRPr>
          </a:p>
          <a:p>
            <a:pPr marL="736600" indent="-504190">
              <a:buClr>
                <a:srgbClr val="FF0000"/>
              </a:buClr>
              <a:buFont typeface="Wingdings" panose="05000000000000000000" pitchFamily="2" charset="2"/>
              <a:buChar char="v"/>
            </a:pPr>
            <a:r>
              <a:rPr lang="en-US" sz="2200" dirty="0">
                <a:latin typeface="Cambria" panose="02040503050406030204" pitchFamily="18" charset="0"/>
                <a:ea typeface="Calibri" panose="020F0502020204030204" pitchFamily="34" charset="0"/>
                <a:cs typeface="Times New Roman" panose="02020603050405020304" pitchFamily="18" charset="0"/>
              </a:rPr>
              <a:t>Create an Alternate Schedule (i.e. WTHS SMART/TWP PRIDE) Committee</a:t>
            </a:r>
            <a:endParaRPr lang="en-US" sz="2200" dirty="0">
              <a:latin typeface="Cambria" panose="02040503050406030204" pitchFamily="18" charset="0"/>
              <a:ea typeface="Cambria"/>
              <a:cs typeface="Times New Roman" panose="02020603050405020304" pitchFamily="18" charset="0"/>
            </a:endParaRPr>
          </a:p>
          <a:p>
            <a:pPr marL="736600" indent="-504190">
              <a:buClr>
                <a:srgbClr val="FF0000"/>
              </a:buClr>
              <a:buFont typeface="Wingdings" panose="05000000000000000000" pitchFamily="2" charset="2"/>
              <a:buChar char="v"/>
            </a:pPr>
            <a:r>
              <a:rPr lang="en-US" sz="2200" dirty="0">
                <a:latin typeface="Cambria" panose="02040503050406030204" pitchFamily="18" charset="0"/>
                <a:ea typeface="Calibri" panose="020F0502020204030204" pitchFamily="34" charset="0"/>
                <a:cs typeface="Times New Roman" panose="02020603050405020304" pitchFamily="18" charset="0"/>
              </a:rPr>
              <a:t>Develop a Curriculum and Resources budget needed to implement an Alternative Schedule (i.e.  SMART Schedule /TWP PRIDE)</a:t>
            </a:r>
            <a:endParaRPr lang="en-US" sz="2200" dirty="0">
              <a:latin typeface="Cambria" panose="02040503050406030204" pitchFamily="18" charset="0"/>
              <a:ea typeface="Cambria"/>
              <a:cs typeface="Times New Roman" panose="02020603050405020304" pitchFamily="18" charset="0"/>
            </a:endParaRPr>
          </a:p>
          <a:p>
            <a:pPr marL="736600" indent="-504190">
              <a:buClr>
                <a:srgbClr val="FF0000"/>
              </a:buClr>
              <a:buFont typeface="Wingdings" panose="05000000000000000000" pitchFamily="2" charset="2"/>
              <a:buChar char="v"/>
            </a:pPr>
            <a:r>
              <a:rPr lang="en-US" sz="2200" dirty="0">
                <a:latin typeface="Cambria" panose="02040503050406030204" pitchFamily="18" charset="0"/>
                <a:ea typeface="Calibri" panose="020F0502020204030204" pitchFamily="34" charset="0"/>
                <a:cs typeface="Times New Roman" panose="02020603050405020304" pitchFamily="18" charset="0"/>
              </a:rPr>
              <a:t>Develop Staffing Needs required to implement an Alternate Schedule (i.e. SMART Schedule /TWP PRIDE)</a:t>
            </a:r>
            <a:endParaRPr lang="en-US" sz="2200" dirty="0">
              <a:latin typeface="Cambria" panose="02040503050406030204" pitchFamily="18" charset="0"/>
              <a:ea typeface="Cambria"/>
              <a:cs typeface="Times New Roman" panose="02020603050405020304" pitchFamily="18" charset="0"/>
            </a:endParaRPr>
          </a:p>
          <a:p>
            <a:endParaRPr lang="en-US" dirty="0"/>
          </a:p>
          <a:p>
            <a:endParaRPr lang="en-US" dirty="0"/>
          </a:p>
        </p:txBody>
      </p:sp>
      <p:sp>
        <p:nvSpPr>
          <p:cNvPr id="6" name="Freeform 8">
            <a:extLst>
              <a:ext uri="{FF2B5EF4-FFF2-40B4-BE49-F238E27FC236}">
                <a16:creationId xmlns:a16="http://schemas.microsoft.com/office/drawing/2014/main" id="{F05FAAEA-7BE1-4CF4-AEFA-EBFE13A3EE21}"/>
              </a:ext>
            </a:extLst>
          </p:cNvPr>
          <p:cNvSpPr/>
          <p:nvPr/>
        </p:nvSpPr>
        <p:spPr>
          <a:xfrm>
            <a:off x="5022377"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7" name="Freeform 8">
            <a:extLst>
              <a:ext uri="{FF2B5EF4-FFF2-40B4-BE49-F238E27FC236}">
                <a16:creationId xmlns:a16="http://schemas.microsoft.com/office/drawing/2014/main" id="{B2BD358A-E060-452A-BDBA-98EA059C3E39}"/>
              </a:ext>
            </a:extLst>
          </p:cNvPr>
          <p:cNvSpPr/>
          <p:nvPr/>
        </p:nvSpPr>
        <p:spPr>
          <a:xfrm>
            <a:off x="9173571"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8" name="Freeform 8">
            <a:extLst>
              <a:ext uri="{FF2B5EF4-FFF2-40B4-BE49-F238E27FC236}">
                <a16:creationId xmlns:a16="http://schemas.microsoft.com/office/drawing/2014/main" id="{40820212-D2E4-4273-9918-58B859007BFF}"/>
              </a:ext>
            </a:extLst>
          </p:cNvPr>
          <p:cNvSpPr/>
          <p:nvPr/>
        </p:nvSpPr>
        <p:spPr>
          <a:xfrm>
            <a:off x="1473490" y="6437318"/>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Tree>
    <p:extLst>
      <p:ext uri="{BB962C8B-B14F-4D97-AF65-F5344CB8AC3E}">
        <p14:creationId xmlns:p14="http://schemas.microsoft.com/office/powerpoint/2010/main" val="389180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250"/>
                                        <p:tgtEl>
                                          <p:spTgt spid="5"/>
                                        </p:tgtEl>
                                      </p:cBhvr>
                                    </p:animEffect>
                                  </p:childTnLst>
                                </p:cTn>
                              </p:par>
                            </p:childTnLst>
                          </p:cTn>
                        </p:par>
                        <p:par>
                          <p:cTn id="11" fill="hold">
                            <p:stCondLst>
                              <p:cond delay="1750"/>
                            </p:stCondLst>
                            <p:childTnLst>
                              <p:par>
                                <p:cTn id="12" presetID="2" presetClass="entr" presetSubtype="4" decel="5400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decel="5400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ppt_x"/>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decel="5400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ppt_x"/>
                                          </p:val>
                                        </p:tav>
                                        <p:tav tm="100000">
                                          <p:val>
                                            <p:strVal val="#ppt_x"/>
                                          </p:val>
                                        </p:tav>
                                      </p:tavLst>
                                    </p:anim>
                                    <p:anim calcmode="lin" valueType="num">
                                      <p:cBhvr additive="base">
                                        <p:cTn id="23"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7" grpId="0" animBg="1"/>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D1FC6B-0A24-453D-8975-6D0BEBE5BD14}"/>
              </a:ext>
            </a:extLst>
          </p:cNvPr>
          <p:cNvSpPr/>
          <p:nvPr/>
        </p:nvSpPr>
        <p:spPr>
          <a:xfrm>
            <a:off x="0" y="649564"/>
            <a:ext cx="12192000" cy="885611"/>
          </a:xfrm>
          <a:prstGeom prst="rect">
            <a:avLst/>
          </a:prstGeom>
          <a:solidFill>
            <a:srgbClr val="629DD1">
              <a:lumMod val="75000"/>
            </a:srgbClr>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4" name="Rectangle 3">
            <a:extLst>
              <a:ext uri="{FF2B5EF4-FFF2-40B4-BE49-F238E27FC236}">
                <a16:creationId xmlns:a16="http://schemas.microsoft.com/office/drawing/2014/main" id="{DA93FDDA-5817-4871-8B43-9A7ADD808B7D}"/>
              </a:ext>
            </a:extLst>
          </p:cNvPr>
          <p:cNvSpPr/>
          <p:nvPr/>
        </p:nvSpPr>
        <p:spPr>
          <a:xfrm>
            <a:off x="0" y="1871129"/>
            <a:ext cx="12192000" cy="4012682"/>
          </a:xfrm>
          <a:prstGeom prst="rect">
            <a:avLst/>
          </a:prstGeom>
          <a:solidFill>
            <a:schemeClr val="bg1"/>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2893BB6A-5235-40A9-B9FD-4DB5696FA7A5}"/>
              </a:ext>
            </a:extLst>
          </p:cNvPr>
          <p:cNvSpPr>
            <a:spLocks noGrp="1"/>
          </p:cNvSpPr>
          <p:nvPr>
            <p:ph type="title"/>
          </p:nvPr>
        </p:nvSpPr>
        <p:spPr>
          <a:xfrm>
            <a:off x="384241" y="1092369"/>
            <a:ext cx="11618249" cy="697674"/>
          </a:xfrm>
        </p:spPr>
        <p:txBody>
          <a:bodyPr>
            <a:normAutofit fontScale="90000"/>
          </a:bodyPr>
          <a:lstStyle/>
          <a:p>
            <a:r>
              <a:rPr lang="en-US" b="1" dirty="0">
                <a:solidFill>
                  <a:schemeClr val="bg1"/>
                </a:solidFill>
                <a:latin typeface="Cambria" panose="02040503050406030204" pitchFamily="18" charset="0"/>
              </a:rPr>
              <a:t>Strategies/Action Steps-secondary goal</a:t>
            </a:r>
            <a:br>
              <a:rPr lang="en-US" dirty="0">
                <a:effectLst/>
              </a:rPr>
            </a:br>
            <a:endParaRPr lang="en-US" dirty="0"/>
          </a:p>
        </p:txBody>
      </p:sp>
      <p:sp>
        <p:nvSpPr>
          <p:cNvPr id="3" name="Content Placeholder 2">
            <a:extLst>
              <a:ext uri="{FF2B5EF4-FFF2-40B4-BE49-F238E27FC236}">
                <a16:creationId xmlns:a16="http://schemas.microsoft.com/office/drawing/2014/main" id="{F5123DA9-8CBD-48C4-BCE4-536714BF6400}"/>
              </a:ext>
            </a:extLst>
          </p:cNvPr>
          <p:cNvSpPr>
            <a:spLocks noGrp="1"/>
          </p:cNvSpPr>
          <p:nvPr>
            <p:ph idx="1"/>
          </p:nvPr>
        </p:nvSpPr>
        <p:spPr>
          <a:xfrm>
            <a:off x="384241" y="2595788"/>
            <a:ext cx="11293096" cy="2665759"/>
          </a:xfrm>
        </p:spPr>
        <p:txBody>
          <a:bodyPr>
            <a:normAutofit/>
          </a:bodyPr>
          <a:lstStyle/>
          <a:p>
            <a:pPr marL="574675" indent="-342900">
              <a:buClr>
                <a:srgbClr val="FF0000"/>
              </a:buClr>
              <a:buFont typeface="Wingdings" panose="05000000000000000000" pitchFamily="2" charset="2"/>
              <a:buChar char="v"/>
            </a:pPr>
            <a:r>
              <a:rPr lang="en-US" sz="2200" dirty="0">
                <a:latin typeface="Cambria" panose="02040503050406030204" pitchFamily="18" charset="0"/>
              </a:rPr>
              <a:t>Develop a cycle of revision and updating job descriptions by level and category.  Begin the process at the elementary level.  Review standard job description format and revise, if needed.</a:t>
            </a:r>
          </a:p>
          <a:p>
            <a:pPr marL="574675" indent="-342900">
              <a:buClr>
                <a:srgbClr val="FF0000"/>
              </a:buClr>
              <a:buFont typeface="Wingdings" panose="05000000000000000000" pitchFamily="2" charset="2"/>
              <a:buChar char="v"/>
            </a:pPr>
            <a:r>
              <a:rPr lang="en-US" sz="2200" dirty="0">
                <a:latin typeface="Cambria" panose="02040503050406030204" pitchFamily="18" charset="0"/>
              </a:rPr>
              <a:t>Work with subcommittees to revise each specific job title to include current responsibilities.</a:t>
            </a:r>
          </a:p>
        </p:txBody>
      </p:sp>
      <p:sp>
        <p:nvSpPr>
          <p:cNvPr id="6" name="Freeform 8">
            <a:extLst>
              <a:ext uri="{FF2B5EF4-FFF2-40B4-BE49-F238E27FC236}">
                <a16:creationId xmlns:a16="http://schemas.microsoft.com/office/drawing/2014/main" id="{F05FAAEA-7BE1-4CF4-AEFA-EBFE13A3EE21}"/>
              </a:ext>
            </a:extLst>
          </p:cNvPr>
          <p:cNvSpPr/>
          <p:nvPr/>
        </p:nvSpPr>
        <p:spPr>
          <a:xfrm>
            <a:off x="5022377"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7" name="Freeform 8">
            <a:extLst>
              <a:ext uri="{FF2B5EF4-FFF2-40B4-BE49-F238E27FC236}">
                <a16:creationId xmlns:a16="http://schemas.microsoft.com/office/drawing/2014/main" id="{B2BD358A-E060-452A-BDBA-98EA059C3E39}"/>
              </a:ext>
            </a:extLst>
          </p:cNvPr>
          <p:cNvSpPr/>
          <p:nvPr/>
        </p:nvSpPr>
        <p:spPr>
          <a:xfrm>
            <a:off x="9173571"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8" name="Freeform 8">
            <a:extLst>
              <a:ext uri="{FF2B5EF4-FFF2-40B4-BE49-F238E27FC236}">
                <a16:creationId xmlns:a16="http://schemas.microsoft.com/office/drawing/2014/main" id="{40820212-D2E4-4273-9918-58B859007BFF}"/>
              </a:ext>
            </a:extLst>
          </p:cNvPr>
          <p:cNvSpPr/>
          <p:nvPr/>
        </p:nvSpPr>
        <p:spPr>
          <a:xfrm>
            <a:off x="1473490" y="6437318"/>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Tree>
    <p:extLst>
      <p:ext uri="{BB962C8B-B14F-4D97-AF65-F5344CB8AC3E}">
        <p14:creationId xmlns:p14="http://schemas.microsoft.com/office/powerpoint/2010/main" val="4378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250"/>
                                        <p:tgtEl>
                                          <p:spTgt spid="5"/>
                                        </p:tgtEl>
                                      </p:cBhvr>
                                    </p:animEffect>
                                  </p:childTnLst>
                                </p:cTn>
                              </p:par>
                            </p:childTnLst>
                          </p:cTn>
                        </p:par>
                        <p:par>
                          <p:cTn id="11" fill="hold">
                            <p:stCondLst>
                              <p:cond delay="1750"/>
                            </p:stCondLst>
                            <p:childTnLst>
                              <p:par>
                                <p:cTn id="12" presetID="2" presetClass="entr" presetSubtype="4" decel="5400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decel="5400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ppt_x"/>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decel="5400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ppt_x"/>
                                          </p:val>
                                        </p:tav>
                                        <p:tav tm="100000">
                                          <p:val>
                                            <p:strVal val="#ppt_x"/>
                                          </p:val>
                                        </p:tav>
                                      </p:tavLst>
                                    </p:anim>
                                    <p:anim calcmode="lin" valueType="num">
                                      <p:cBhvr additive="base">
                                        <p:cTn id="23"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7" grpId="0" animBg="1"/>
      <p:bldP spid="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E77BE4-4FDF-4449-9924-E65A05E042AF}"/>
              </a:ext>
            </a:extLst>
          </p:cNvPr>
          <p:cNvSpPr/>
          <p:nvPr/>
        </p:nvSpPr>
        <p:spPr>
          <a:xfrm>
            <a:off x="0" y="1274162"/>
            <a:ext cx="12192000" cy="460198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6" name="TextBox 15">
            <a:extLst>
              <a:ext uri="{FF2B5EF4-FFF2-40B4-BE49-F238E27FC236}">
                <a16:creationId xmlns:a16="http://schemas.microsoft.com/office/drawing/2014/main" id="{AFAD095D-E8CD-4089-9B73-BDA0DBC0AA3D}"/>
              </a:ext>
            </a:extLst>
          </p:cNvPr>
          <p:cNvSpPr txBox="1"/>
          <p:nvPr/>
        </p:nvSpPr>
        <p:spPr>
          <a:xfrm>
            <a:off x="-1248910" y="1943674"/>
            <a:ext cx="7215376" cy="2838041"/>
          </a:xfrm>
          <a:prstGeom prst="rect">
            <a:avLst/>
          </a:prstGeom>
          <a:noFill/>
          <a:ln>
            <a:noFill/>
          </a:ln>
        </p:spPr>
        <p:txBody>
          <a:bodyPr wrap="square" lIns="0" tIns="0" rIns="0" bIns="0" rtlCol="0" anchor="ctr" anchorCtr="0">
            <a:noAutofit/>
          </a:bodyPr>
          <a:lstStyle/>
          <a:p>
            <a:pPr algn="ctr" defTabSz="457200"/>
            <a:r>
              <a:rPr lang="en-US" sz="2800" b="1" dirty="0">
                <a:solidFill>
                  <a:prstClr val="white"/>
                </a:solidFill>
                <a:latin typeface="Cambria" panose="02040503050406030204" pitchFamily="18" charset="0"/>
                <a:ea typeface="Source Sans Pro ExtraLight" charset="0"/>
                <a:cs typeface="Source Sans Pro ExtraLight" charset="0"/>
              </a:rPr>
              <a:t>Barriers/Challenges</a:t>
            </a:r>
            <a:endParaRPr lang="en-US" sz="2800" b="1" dirty="0">
              <a:solidFill>
                <a:prstClr val="white"/>
              </a:solidFill>
              <a:latin typeface="Cambria" panose="02040503050406030204" pitchFamily="18" charset="0"/>
              <a:ea typeface="Calibri" charset="0"/>
              <a:cs typeface="Calibri" charset="0"/>
            </a:endParaRPr>
          </a:p>
        </p:txBody>
      </p:sp>
      <p:sp>
        <p:nvSpPr>
          <p:cNvPr id="14" name="Chevron 3">
            <a:extLst>
              <a:ext uri="{FF2B5EF4-FFF2-40B4-BE49-F238E27FC236}">
                <a16:creationId xmlns:a16="http://schemas.microsoft.com/office/drawing/2014/main" id="{438DB4F6-6F9F-46EE-9E20-E4508EAF64E2}"/>
              </a:ext>
            </a:extLst>
          </p:cNvPr>
          <p:cNvSpPr/>
          <p:nvPr/>
        </p:nvSpPr>
        <p:spPr>
          <a:xfrm>
            <a:off x="3138251" y="798397"/>
            <a:ext cx="2323302" cy="5208105"/>
          </a:xfrm>
          <a:prstGeom prst="chevron">
            <a:avLst>
              <a:gd name="adj" fmla="val 8401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dirty="0">
              <a:solidFill>
                <a:prstClr val="black"/>
              </a:solidFill>
              <a:latin typeface="Tw Cen MT" panose="020B0602020104020603"/>
            </a:endParaRPr>
          </a:p>
        </p:txBody>
      </p:sp>
      <p:pic>
        <p:nvPicPr>
          <p:cNvPr id="15" name="Picture 14">
            <a:extLst>
              <a:ext uri="{FF2B5EF4-FFF2-40B4-BE49-F238E27FC236}">
                <a16:creationId xmlns:a16="http://schemas.microsoft.com/office/drawing/2014/main" id="{5C583128-6C10-495B-BE5D-EB218837F9A6}"/>
              </a:ext>
            </a:extLst>
          </p:cNvPr>
          <p:cNvPicPr>
            <a:picLocks noChangeAspect="1"/>
          </p:cNvPicPr>
          <p:nvPr/>
        </p:nvPicPr>
        <p:blipFill>
          <a:blip r:embed="rId3"/>
          <a:stretch>
            <a:fillRect/>
          </a:stretch>
        </p:blipFill>
        <p:spPr>
          <a:xfrm>
            <a:off x="2721468" y="-26550"/>
            <a:ext cx="2859800" cy="6858000"/>
          </a:xfrm>
          <a:prstGeom prst="rect">
            <a:avLst/>
          </a:prstGeom>
        </p:spPr>
      </p:pic>
      <p:sp>
        <p:nvSpPr>
          <p:cNvPr id="2" name="TextBox 1">
            <a:extLst>
              <a:ext uri="{FF2B5EF4-FFF2-40B4-BE49-F238E27FC236}">
                <a16:creationId xmlns:a16="http://schemas.microsoft.com/office/drawing/2014/main" id="{C5B7140C-4AF1-405D-88BD-F4547C265985}"/>
              </a:ext>
            </a:extLst>
          </p:cNvPr>
          <p:cNvSpPr txBox="1"/>
          <p:nvPr/>
        </p:nvSpPr>
        <p:spPr>
          <a:xfrm>
            <a:off x="5998051" y="2790322"/>
            <a:ext cx="6305932" cy="1200329"/>
          </a:xfrm>
          <a:prstGeom prst="rect">
            <a:avLst/>
          </a:prstGeom>
          <a:noFill/>
        </p:spPr>
        <p:txBody>
          <a:bodyPr wrap="square" rtlCol="0">
            <a:spAutoFit/>
          </a:bodyPr>
          <a:lstStyle/>
          <a:p>
            <a:pPr>
              <a:buClr>
                <a:schemeClr val="bg1"/>
              </a:buClr>
            </a:pPr>
            <a:r>
              <a:rPr lang="en-US" sz="2400" dirty="0">
                <a:solidFill>
                  <a:schemeClr val="bg1"/>
                </a:solidFill>
                <a:latin typeface="Cambria" panose="02040503050406030204" pitchFamily="18" charset="0"/>
              </a:rPr>
              <a:t>Budget</a:t>
            </a:r>
          </a:p>
          <a:p>
            <a:pPr>
              <a:buClr>
                <a:schemeClr val="bg1"/>
              </a:buClr>
            </a:pPr>
            <a:r>
              <a:rPr lang="en-US" sz="2400" dirty="0">
                <a:solidFill>
                  <a:schemeClr val="bg1"/>
                </a:solidFill>
                <a:latin typeface="Cambria" panose="02040503050406030204" pitchFamily="18" charset="0"/>
              </a:rPr>
              <a:t>Scheduling</a:t>
            </a:r>
          </a:p>
          <a:p>
            <a:pPr>
              <a:buClr>
                <a:schemeClr val="bg1"/>
              </a:buClr>
            </a:pPr>
            <a:r>
              <a:rPr lang="en-US" sz="2400" dirty="0">
                <a:solidFill>
                  <a:schemeClr val="bg1"/>
                </a:solidFill>
                <a:latin typeface="Cambria" panose="02040503050406030204" pitchFamily="18" charset="0"/>
              </a:rPr>
              <a:t>Staffing Visitations</a:t>
            </a:r>
          </a:p>
        </p:txBody>
      </p:sp>
    </p:spTree>
    <p:extLst>
      <p:ext uri="{BB962C8B-B14F-4D97-AF65-F5344CB8AC3E}">
        <p14:creationId xmlns:p14="http://schemas.microsoft.com/office/powerpoint/2010/main" val="373000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 presetClass="entr" presetSubtype="8" decel="50000" fill="hold" nodeType="withEffect">
                                  <p:stCondLst>
                                    <p:cond delay="10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1250" fill="hold"/>
                                        <p:tgtEl>
                                          <p:spTgt spid="15"/>
                                        </p:tgtEl>
                                        <p:attrNameLst>
                                          <p:attrName>ppt_x</p:attrName>
                                        </p:attrNameLst>
                                      </p:cBhvr>
                                      <p:tavLst>
                                        <p:tav tm="0">
                                          <p:val>
                                            <p:strVal val="0-#ppt_w/2"/>
                                          </p:val>
                                        </p:tav>
                                        <p:tav tm="100000">
                                          <p:val>
                                            <p:strVal val="#ppt_x"/>
                                          </p:val>
                                        </p:tav>
                                      </p:tavLst>
                                    </p:anim>
                                    <p:anim calcmode="lin" valueType="num">
                                      <p:cBhvr additive="base">
                                        <p:cTn id="11" dur="1250" fill="hold"/>
                                        <p:tgtEl>
                                          <p:spTgt spid="15"/>
                                        </p:tgtEl>
                                        <p:attrNameLst>
                                          <p:attrName>ppt_y</p:attrName>
                                        </p:attrNameLst>
                                      </p:cBhvr>
                                      <p:tavLst>
                                        <p:tav tm="0">
                                          <p:val>
                                            <p:strVal val="#ppt_y"/>
                                          </p:val>
                                        </p:tav>
                                        <p:tav tm="100000">
                                          <p:val>
                                            <p:strVal val="#ppt_y"/>
                                          </p:val>
                                        </p:tav>
                                      </p:tavLst>
                                    </p:anim>
                                  </p:childTnLst>
                                </p:cTn>
                              </p:par>
                              <p:par>
                                <p:cTn id="12" presetID="2" presetClass="entr" presetSubtype="8" decel="45000"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1250" fill="hold"/>
                                        <p:tgtEl>
                                          <p:spTgt spid="14"/>
                                        </p:tgtEl>
                                        <p:attrNameLst>
                                          <p:attrName>ppt_x</p:attrName>
                                        </p:attrNameLst>
                                      </p:cBhvr>
                                      <p:tavLst>
                                        <p:tav tm="0">
                                          <p:val>
                                            <p:strVal val="0-#ppt_w/2"/>
                                          </p:val>
                                        </p:tav>
                                        <p:tav tm="100000">
                                          <p:val>
                                            <p:strVal val="#ppt_x"/>
                                          </p:val>
                                        </p:tav>
                                      </p:tavLst>
                                    </p:anim>
                                    <p:anim calcmode="lin" valueType="num">
                                      <p:cBhvr additive="base">
                                        <p:cTn id="15" dur="1250" fill="hold"/>
                                        <p:tgtEl>
                                          <p:spTgt spid="14"/>
                                        </p:tgtEl>
                                        <p:attrNameLst>
                                          <p:attrName>ppt_y</p:attrName>
                                        </p:attrNameLst>
                                      </p:cBhvr>
                                      <p:tavLst>
                                        <p:tav tm="0">
                                          <p:val>
                                            <p:strVal val="#ppt_y"/>
                                          </p:val>
                                        </p:tav>
                                        <p:tav tm="100000">
                                          <p:val>
                                            <p:strVal val="#ppt_y"/>
                                          </p:val>
                                        </p:tav>
                                      </p:tavLst>
                                    </p:anim>
                                  </p:childTnLst>
                                </p:cTn>
                              </p:par>
                              <p:par>
                                <p:cTn id="16" presetID="22" presetClass="entr" presetSubtype="8" fill="hold" grpId="0" nodeType="withEffect">
                                  <p:stCondLst>
                                    <p:cond delay="50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1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E77BE4-4FDF-4449-9924-E65A05E042AF}"/>
              </a:ext>
            </a:extLst>
          </p:cNvPr>
          <p:cNvSpPr/>
          <p:nvPr/>
        </p:nvSpPr>
        <p:spPr>
          <a:xfrm>
            <a:off x="0" y="1513711"/>
            <a:ext cx="12192000" cy="401268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6" name="TextBox 15">
            <a:extLst>
              <a:ext uri="{FF2B5EF4-FFF2-40B4-BE49-F238E27FC236}">
                <a16:creationId xmlns:a16="http://schemas.microsoft.com/office/drawing/2014/main" id="{AFAD095D-E8CD-4089-9B73-BDA0DBC0AA3D}"/>
              </a:ext>
            </a:extLst>
          </p:cNvPr>
          <p:cNvSpPr txBox="1"/>
          <p:nvPr/>
        </p:nvSpPr>
        <p:spPr>
          <a:xfrm>
            <a:off x="-1248910" y="1943674"/>
            <a:ext cx="7215376" cy="2838041"/>
          </a:xfrm>
          <a:prstGeom prst="rect">
            <a:avLst/>
          </a:prstGeom>
          <a:noFill/>
          <a:ln>
            <a:noFill/>
          </a:ln>
        </p:spPr>
        <p:txBody>
          <a:bodyPr wrap="square" lIns="0" tIns="0" rIns="0" bIns="0" rtlCol="0" anchor="ctr" anchorCtr="0">
            <a:noAutofit/>
          </a:bodyPr>
          <a:lstStyle/>
          <a:p>
            <a:pPr algn="ctr" defTabSz="457200"/>
            <a:r>
              <a:rPr lang="en-US" sz="2800" b="1" dirty="0">
                <a:solidFill>
                  <a:prstClr val="white"/>
                </a:solidFill>
                <a:latin typeface="Cambria" panose="02040503050406030204" pitchFamily="18" charset="0"/>
                <a:ea typeface="Source Sans Pro ExtraLight" charset="0"/>
                <a:cs typeface="Source Sans Pro ExtraLight" charset="0"/>
              </a:rPr>
              <a:t>Implications for </a:t>
            </a:r>
          </a:p>
          <a:p>
            <a:pPr algn="ctr" defTabSz="457200"/>
            <a:r>
              <a:rPr lang="en-US" sz="2800" b="1" dirty="0">
                <a:solidFill>
                  <a:prstClr val="white"/>
                </a:solidFill>
                <a:latin typeface="Cambria" panose="02040503050406030204" pitchFamily="18" charset="0"/>
                <a:ea typeface="Calibri" charset="0"/>
                <a:cs typeface="Calibri" charset="0"/>
              </a:rPr>
              <a:t>Stakeholders</a:t>
            </a:r>
          </a:p>
        </p:txBody>
      </p:sp>
      <p:sp>
        <p:nvSpPr>
          <p:cNvPr id="14" name="Chevron 3">
            <a:extLst>
              <a:ext uri="{FF2B5EF4-FFF2-40B4-BE49-F238E27FC236}">
                <a16:creationId xmlns:a16="http://schemas.microsoft.com/office/drawing/2014/main" id="{438DB4F6-6F9F-46EE-9E20-E4508EAF64E2}"/>
              </a:ext>
            </a:extLst>
          </p:cNvPr>
          <p:cNvSpPr/>
          <p:nvPr/>
        </p:nvSpPr>
        <p:spPr>
          <a:xfrm>
            <a:off x="3138251" y="798397"/>
            <a:ext cx="2323302" cy="5208105"/>
          </a:xfrm>
          <a:prstGeom prst="chevron">
            <a:avLst>
              <a:gd name="adj" fmla="val 8401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dirty="0">
              <a:solidFill>
                <a:prstClr val="black"/>
              </a:solidFill>
              <a:latin typeface="Tw Cen MT" panose="020B0602020104020603"/>
            </a:endParaRPr>
          </a:p>
        </p:txBody>
      </p:sp>
      <p:pic>
        <p:nvPicPr>
          <p:cNvPr id="15" name="Picture 14">
            <a:extLst>
              <a:ext uri="{FF2B5EF4-FFF2-40B4-BE49-F238E27FC236}">
                <a16:creationId xmlns:a16="http://schemas.microsoft.com/office/drawing/2014/main" id="{5C583128-6C10-495B-BE5D-EB218837F9A6}"/>
              </a:ext>
            </a:extLst>
          </p:cNvPr>
          <p:cNvPicPr>
            <a:picLocks noChangeAspect="1"/>
          </p:cNvPicPr>
          <p:nvPr/>
        </p:nvPicPr>
        <p:blipFill>
          <a:blip r:embed="rId3"/>
          <a:stretch>
            <a:fillRect/>
          </a:stretch>
        </p:blipFill>
        <p:spPr>
          <a:xfrm>
            <a:off x="2721468" y="-26550"/>
            <a:ext cx="2859800" cy="6858000"/>
          </a:xfrm>
          <a:prstGeom prst="rect">
            <a:avLst/>
          </a:prstGeom>
        </p:spPr>
      </p:pic>
      <p:sp>
        <p:nvSpPr>
          <p:cNvPr id="2" name="TextBox 1">
            <a:extLst>
              <a:ext uri="{FF2B5EF4-FFF2-40B4-BE49-F238E27FC236}">
                <a16:creationId xmlns:a16="http://schemas.microsoft.com/office/drawing/2014/main" id="{C5B7140C-4AF1-405D-88BD-F4547C265985}"/>
              </a:ext>
            </a:extLst>
          </p:cNvPr>
          <p:cNvSpPr txBox="1"/>
          <p:nvPr/>
        </p:nvSpPr>
        <p:spPr>
          <a:xfrm>
            <a:off x="5760963" y="2393198"/>
            <a:ext cx="6251341" cy="1938992"/>
          </a:xfrm>
          <a:prstGeom prst="rect">
            <a:avLst/>
          </a:prstGeom>
          <a:noFill/>
        </p:spPr>
        <p:txBody>
          <a:bodyPr wrap="square" rtlCol="0">
            <a:spAutoFit/>
          </a:bodyPr>
          <a:lstStyle/>
          <a:p>
            <a:r>
              <a:rPr lang="en-US" sz="2400" dirty="0">
                <a:solidFill>
                  <a:schemeClr val="bg1"/>
                </a:solidFill>
                <a:latin typeface="Cambria" panose="02040503050406030204" pitchFamily="18" charset="0"/>
              </a:rPr>
              <a:t>Communicate final plan with administrators/managers.</a:t>
            </a:r>
          </a:p>
          <a:p>
            <a:endParaRPr lang="en-US" sz="2400" dirty="0">
              <a:solidFill>
                <a:schemeClr val="bg1"/>
              </a:solidFill>
              <a:latin typeface="Cambria" panose="02040503050406030204" pitchFamily="18" charset="0"/>
            </a:endParaRPr>
          </a:p>
          <a:p>
            <a:r>
              <a:rPr lang="en-US" sz="2400" dirty="0">
                <a:solidFill>
                  <a:schemeClr val="bg1"/>
                </a:solidFill>
                <a:latin typeface="Cambria" panose="02040503050406030204" pitchFamily="18" charset="0"/>
              </a:rPr>
              <a:t>Communicate in-house job fairs to reach as many people as appropriate.</a:t>
            </a:r>
          </a:p>
        </p:txBody>
      </p:sp>
    </p:spTree>
    <p:extLst>
      <p:ext uri="{BB962C8B-B14F-4D97-AF65-F5344CB8AC3E}">
        <p14:creationId xmlns:p14="http://schemas.microsoft.com/office/powerpoint/2010/main" val="339131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 presetClass="entr" presetSubtype="8" decel="50000" fill="hold" nodeType="withEffect">
                                  <p:stCondLst>
                                    <p:cond delay="10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1250" fill="hold"/>
                                        <p:tgtEl>
                                          <p:spTgt spid="15"/>
                                        </p:tgtEl>
                                        <p:attrNameLst>
                                          <p:attrName>ppt_x</p:attrName>
                                        </p:attrNameLst>
                                      </p:cBhvr>
                                      <p:tavLst>
                                        <p:tav tm="0">
                                          <p:val>
                                            <p:strVal val="0-#ppt_w/2"/>
                                          </p:val>
                                        </p:tav>
                                        <p:tav tm="100000">
                                          <p:val>
                                            <p:strVal val="#ppt_x"/>
                                          </p:val>
                                        </p:tav>
                                      </p:tavLst>
                                    </p:anim>
                                    <p:anim calcmode="lin" valueType="num">
                                      <p:cBhvr additive="base">
                                        <p:cTn id="11" dur="1250" fill="hold"/>
                                        <p:tgtEl>
                                          <p:spTgt spid="15"/>
                                        </p:tgtEl>
                                        <p:attrNameLst>
                                          <p:attrName>ppt_y</p:attrName>
                                        </p:attrNameLst>
                                      </p:cBhvr>
                                      <p:tavLst>
                                        <p:tav tm="0">
                                          <p:val>
                                            <p:strVal val="#ppt_y"/>
                                          </p:val>
                                        </p:tav>
                                        <p:tav tm="100000">
                                          <p:val>
                                            <p:strVal val="#ppt_y"/>
                                          </p:val>
                                        </p:tav>
                                      </p:tavLst>
                                    </p:anim>
                                  </p:childTnLst>
                                </p:cTn>
                              </p:par>
                              <p:par>
                                <p:cTn id="12" presetID="2" presetClass="entr" presetSubtype="8" decel="45000"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1250" fill="hold"/>
                                        <p:tgtEl>
                                          <p:spTgt spid="14"/>
                                        </p:tgtEl>
                                        <p:attrNameLst>
                                          <p:attrName>ppt_x</p:attrName>
                                        </p:attrNameLst>
                                      </p:cBhvr>
                                      <p:tavLst>
                                        <p:tav tm="0">
                                          <p:val>
                                            <p:strVal val="0-#ppt_w/2"/>
                                          </p:val>
                                        </p:tav>
                                        <p:tav tm="100000">
                                          <p:val>
                                            <p:strVal val="#ppt_x"/>
                                          </p:val>
                                        </p:tav>
                                      </p:tavLst>
                                    </p:anim>
                                    <p:anim calcmode="lin" valueType="num">
                                      <p:cBhvr additive="base">
                                        <p:cTn id="15" dur="1250" fill="hold"/>
                                        <p:tgtEl>
                                          <p:spTgt spid="14"/>
                                        </p:tgtEl>
                                        <p:attrNameLst>
                                          <p:attrName>ppt_y</p:attrName>
                                        </p:attrNameLst>
                                      </p:cBhvr>
                                      <p:tavLst>
                                        <p:tav tm="0">
                                          <p:val>
                                            <p:strVal val="#ppt_y"/>
                                          </p:val>
                                        </p:tav>
                                        <p:tav tm="100000">
                                          <p:val>
                                            <p:strVal val="#ppt_y"/>
                                          </p:val>
                                        </p:tav>
                                      </p:tavLst>
                                    </p:anim>
                                  </p:childTnLst>
                                </p:cTn>
                              </p:par>
                              <p:par>
                                <p:cTn id="16" presetID="22" presetClass="entr" presetSubtype="8" fill="hold" grpId="0" nodeType="withEffect">
                                  <p:stCondLst>
                                    <p:cond delay="50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1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E77BE4-4FDF-4449-9924-E65A05E042AF}"/>
              </a:ext>
            </a:extLst>
          </p:cNvPr>
          <p:cNvSpPr/>
          <p:nvPr/>
        </p:nvSpPr>
        <p:spPr>
          <a:xfrm>
            <a:off x="0" y="0"/>
            <a:ext cx="435117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6" name="TextBox 15">
            <a:extLst>
              <a:ext uri="{FF2B5EF4-FFF2-40B4-BE49-F238E27FC236}">
                <a16:creationId xmlns:a16="http://schemas.microsoft.com/office/drawing/2014/main" id="{AFAD095D-E8CD-4089-9B73-BDA0DBC0AA3D}"/>
              </a:ext>
            </a:extLst>
          </p:cNvPr>
          <p:cNvSpPr txBox="1"/>
          <p:nvPr/>
        </p:nvSpPr>
        <p:spPr>
          <a:xfrm>
            <a:off x="199803" y="1888038"/>
            <a:ext cx="2634377" cy="2711329"/>
          </a:xfrm>
          <a:prstGeom prst="rect">
            <a:avLst/>
          </a:prstGeom>
          <a:noFill/>
          <a:ln>
            <a:noFill/>
          </a:ln>
        </p:spPr>
        <p:txBody>
          <a:bodyPr wrap="square" lIns="0" tIns="0" rIns="0" bIns="0" rtlCol="0" anchor="ctr" anchorCtr="0">
            <a:noAutofit/>
          </a:bodyPr>
          <a:lstStyle/>
          <a:p>
            <a:pPr algn="ctr" defTabSz="457200"/>
            <a:r>
              <a:rPr lang="en-US" sz="2800" b="1" dirty="0">
                <a:solidFill>
                  <a:prstClr val="white"/>
                </a:solidFill>
                <a:latin typeface="Cambria" panose="02040503050406030204" pitchFamily="18" charset="0"/>
                <a:ea typeface="Source Sans Pro ExtraLight" charset="0"/>
                <a:cs typeface="Source Sans Pro ExtraLight" charset="0"/>
              </a:rPr>
              <a:t>Assessment/</a:t>
            </a:r>
          </a:p>
          <a:p>
            <a:pPr algn="ctr" defTabSz="457200"/>
            <a:r>
              <a:rPr lang="en-US" sz="2800" b="1" dirty="0">
                <a:solidFill>
                  <a:prstClr val="white"/>
                </a:solidFill>
                <a:latin typeface="Cambria" panose="02040503050406030204" pitchFamily="18" charset="0"/>
                <a:ea typeface="Calibri" charset="0"/>
                <a:cs typeface="Calibri" charset="0"/>
              </a:rPr>
              <a:t>Accountability</a:t>
            </a:r>
          </a:p>
        </p:txBody>
      </p:sp>
      <p:sp>
        <p:nvSpPr>
          <p:cNvPr id="14" name="Chevron 3">
            <a:extLst>
              <a:ext uri="{FF2B5EF4-FFF2-40B4-BE49-F238E27FC236}">
                <a16:creationId xmlns:a16="http://schemas.microsoft.com/office/drawing/2014/main" id="{438DB4F6-6F9F-46EE-9E20-E4508EAF64E2}"/>
              </a:ext>
            </a:extLst>
          </p:cNvPr>
          <p:cNvSpPr/>
          <p:nvPr/>
        </p:nvSpPr>
        <p:spPr>
          <a:xfrm>
            <a:off x="1872332" y="754584"/>
            <a:ext cx="2323302" cy="5208105"/>
          </a:xfrm>
          <a:prstGeom prst="chevron">
            <a:avLst>
              <a:gd name="adj" fmla="val 8401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dirty="0">
              <a:solidFill>
                <a:prstClr val="black"/>
              </a:solidFill>
              <a:latin typeface="Tw Cen MT" panose="020B0602020104020603"/>
            </a:endParaRPr>
          </a:p>
        </p:txBody>
      </p:sp>
      <p:pic>
        <p:nvPicPr>
          <p:cNvPr id="15" name="Picture 14">
            <a:extLst>
              <a:ext uri="{FF2B5EF4-FFF2-40B4-BE49-F238E27FC236}">
                <a16:creationId xmlns:a16="http://schemas.microsoft.com/office/drawing/2014/main" id="{5C583128-6C10-495B-BE5D-EB218837F9A6}"/>
              </a:ext>
            </a:extLst>
          </p:cNvPr>
          <p:cNvPicPr>
            <a:picLocks noChangeAspect="1"/>
          </p:cNvPicPr>
          <p:nvPr/>
        </p:nvPicPr>
        <p:blipFill>
          <a:blip r:embed="rId3"/>
          <a:stretch>
            <a:fillRect/>
          </a:stretch>
        </p:blipFill>
        <p:spPr>
          <a:xfrm>
            <a:off x="1516991" y="-70363"/>
            <a:ext cx="2859800" cy="6858000"/>
          </a:xfrm>
          <a:prstGeom prst="rect">
            <a:avLst/>
          </a:prstGeom>
        </p:spPr>
      </p:pic>
      <p:sp>
        <p:nvSpPr>
          <p:cNvPr id="2" name="TextBox 1">
            <a:extLst>
              <a:ext uri="{FF2B5EF4-FFF2-40B4-BE49-F238E27FC236}">
                <a16:creationId xmlns:a16="http://schemas.microsoft.com/office/drawing/2014/main" id="{C5B7140C-4AF1-405D-88BD-F4547C265985}"/>
              </a:ext>
            </a:extLst>
          </p:cNvPr>
          <p:cNvSpPr txBox="1"/>
          <p:nvPr/>
        </p:nvSpPr>
        <p:spPr>
          <a:xfrm>
            <a:off x="4550973" y="1740540"/>
            <a:ext cx="7506050" cy="3693319"/>
          </a:xfrm>
          <a:prstGeom prst="rect">
            <a:avLst/>
          </a:prstGeom>
          <a:solidFill>
            <a:schemeClr val="bg1"/>
          </a:solidFill>
        </p:spPr>
        <p:txBody>
          <a:bodyPr wrap="square" rtlCol="0">
            <a:spAutoFit/>
          </a:bodyPr>
          <a:lstStyle/>
          <a:p>
            <a:pPr marL="342900" indent="-342900">
              <a:buClr>
                <a:srgbClr val="FF0000"/>
              </a:buClr>
              <a:buFont typeface="Wingdings" panose="05000000000000000000" pitchFamily="2" charset="2"/>
              <a:buChar char="Ø"/>
            </a:pPr>
            <a:r>
              <a:rPr lang="en-US" sz="2400" dirty="0">
                <a:latin typeface="Cambria" panose="02040503050406030204" pitchFamily="18" charset="0"/>
              </a:rPr>
              <a:t>Completion of job descriptions based on the created cycle</a:t>
            </a:r>
          </a:p>
          <a:p>
            <a:pPr marL="342900" indent="-342900">
              <a:buClr>
                <a:srgbClr val="FF0000"/>
              </a:buClr>
              <a:buFont typeface="Wingdings" panose="05000000000000000000" pitchFamily="2" charset="2"/>
              <a:buChar char="Ø"/>
            </a:pPr>
            <a:r>
              <a:rPr lang="en-US" sz="2400" dirty="0">
                <a:latin typeface="Cambria" panose="02040503050406030204" pitchFamily="18" charset="0"/>
              </a:rPr>
              <a:t>Recruitment fair attendance and/or attendance at hosted events</a:t>
            </a:r>
          </a:p>
          <a:p>
            <a:pPr marL="342900" indent="-342900">
              <a:buClr>
                <a:srgbClr val="FF0000"/>
              </a:buClr>
              <a:buFont typeface="Wingdings" panose="05000000000000000000" pitchFamily="2" charset="2"/>
              <a:buChar char="Ø"/>
            </a:pPr>
            <a:r>
              <a:rPr lang="en-US" sz="2400" dirty="0">
                <a:latin typeface="Cambria" panose="02040503050406030204" pitchFamily="18" charset="0"/>
              </a:rPr>
              <a:t>Analysis of staff hired after Spring 2018 for diverse backgrounds (Evaluate diversity ratios with staff each year; evaluate ratio of student diverse population to diverse staff population; analyze teacher retention of diverse staff members)</a:t>
            </a:r>
          </a:p>
          <a:p>
            <a:endParaRPr lang="en-US" dirty="0"/>
          </a:p>
        </p:txBody>
      </p:sp>
    </p:spTree>
    <p:extLst>
      <p:ext uri="{BB962C8B-B14F-4D97-AF65-F5344CB8AC3E}">
        <p14:creationId xmlns:p14="http://schemas.microsoft.com/office/powerpoint/2010/main" val="75076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 presetClass="entr" presetSubtype="8" decel="50000" fill="hold" nodeType="withEffect">
                                  <p:stCondLst>
                                    <p:cond delay="10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1250" fill="hold"/>
                                        <p:tgtEl>
                                          <p:spTgt spid="15"/>
                                        </p:tgtEl>
                                        <p:attrNameLst>
                                          <p:attrName>ppt_x</p:attrName>
                                        </p:attrNameLst>
                                      </p:cBhvr>
                                      <p:tavLst>
                                        <p:tav tm="0">
                                          <p:val>
                                            <p:strVal val="0-#ppt_w/2"/>
                                          </p:val>
                                        </p:tav>
                                        <p:tav tm="100000">
                                          <p:val>
                                            <p:strVal val="#ppt_x"/>
                                          </p:val>
                                        </p:tav>
                                      </p:tavLst>
                                    </p:anim>
                                    <p:anim calcmode="lin" valueType="num">
                                      <p:cBhvr additive="base">
                                        <p:cTn id="11" dur="1250" fill="hold"/>
                                        <p:tgtEl>
                                          <p:spTgt spid="15"/>
                                        </p:tgtEl>
                                        <p:attrNameLst>
                                          <p:attrName>ppt_y</p:attrName>
                                        </p:attrNameLst>
                                      </p:cBhvr>
                                      <p:tavLst>
                                        <p:tav tm="0">
                                          <p:val>
                                            <p:strVal val="#ppt_y"/>
                                          </p:val>
                                        </p:tav>
                                        <p:tav tm="100000">
                                          <p:val>
                                            <p:strVal val="#ppt_y"/>
                                          </p:val>
                                        </p:tav>
                                      </p:tavLst>
                                    </p:anim>
                                  </p:childTnLst>
                                </p:cTn>
                              </p:par>
                              <p:par>
                                <p:cTn id="12" presetID="2" presetClass="entr" presetSubtype="8" decel="45000"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1250" fill="hold"/>
                                        <p:tgtEl>
                                          <p:spTgt spid="14"/>
                                        </p:tgtEl>
                                        <p:attrNameLst>
                                          <p:attrName>ppt_x</p:attrName>
                                        </p:attrNameLst>
                                      </p:cBhvr>
                                      <p:tavLst>
                                        <p:tav tm="0">
                                          <p:val>
                                            <p:strVal val="0-#ppt_w/2"/>
                                          </p:val>
                                        </p:tav>
                                        <p:tav tm="100000">
                                          <p:val>
                                            <p:strVal val="#ppt_x"/>
                                          </p:val>
                                        </p:tav>
                                      </p:tavLst>
                                    </p:anim>
                                    <p:anim calcmode="lin" valueType="num">
                                      <p:cBhvr additive="base">
                                        <p:cTn id="15" dur="1250" fill="hold"/>
                                        <p:tgtEl>
                                          <p:spTgt spid="14"/>
                                        </p:tgtEl>
                                        <p:attrNameLst>
                                          <p:attrName>ppt_y</p:attrName>
                                        </p:attrNameLst>
                                      </p:cBhvr>
                                      <p:tavLst>
                                        <p:tav tm="0">
                                          <p:val>
                                            <p:strVal val="#ppt_y"/>
                                          </p:val>
                                        </p:tav>
                                        <p:tav tm="100000">
                                          <p:val>
                                            <p:strVal val="#ppt_y"/>
                                          </p:val>
                                        </p:tav>
                                      </p:tavLst>
                                    </p:anim>
                                  </p:childTnLst>
                                </p:cTn>
                              </p:par>
                              <p:par>
                                <p:cTn id="16" presetID="22" presetClass="entr" presetSubtype="8" fill="hold" grpId="0" nodeType="withEffect">
                                  <p:stCondLst>
                                    <p:cond delay="50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1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A57EECE-40E0-475A-B1E2-F138CB24212D}"/>
              </a:ext>
            </a:extLst>
          </p:cNvPr>
          <p:cNvSpPr/>
          <p:nvPr/>
        </p:nvSpPr>
        <p:spPr>
          <a:xfrm>
            <a:off x="1" y="1557338"/>
            <a:ext cx="12192000" cy="4012682"/>
          </a:xfrm>
          <a:prstGeom prst="rect">
            <a:avLst/>
          </a:prstGeom>
          <a:solidFill>
            <a:srgbClr val="629DD1">
              <a:lumMod val="75000"/>
            </a:srgbClr>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24731193-70F6-4F19-86E9-F12DF7CC3DB4}"/>
              </a:ext>
            </a:extLst>
          </p:cNvPr>
          <p:cNvSpPr>
            <a:spLocks noGrp="1"/>
          </p:cNvSpPr>
          <p:nvPr>
            <p:ph type="ctrTitle"/>
          </p:nvPr>
        </p:nvSpPr>
        <p:spPr>
          <a:xfrm>
            <a:off x="1996339" y="1176079"/>
            <a:ext cx="9144000" cy="2387600"/>
          </a:xfrm>
        </p:spPr>
        <p:txBody>
          <a:bodyPr/>
          <a:lstStyle/>
          <a:p>
            <a:r>
              <a:rPr lang="en-US" b="1" dirty="0">
                <a:solidFill>
                  <a:schemeClr val="bg1"/>
                </a:solidFill>
              </a:rPr>
              <a:t>WTPS Strategic Vision</a:t>
            </a:r>
          </a:p>
        </p:txBody>
      </p:sp>
      <p:sp>
        <p:nvSpPr>
          <p:cNvPr id="3" name="Subtitle 2">
            <a:extLst>
              <a:ext uri="{FF2B5EF4-FFF2-40B4-BE49-F238E27FC236}">
                <a16:creationId xmlns:a16="http://schemas.microsoft.com/office/drawing/2014/main" id="{BA4B3663-4DC6-4FF3-8253-A256ED16A759}"/>
              </a:ext>
            </a:extLst>
          </p:cNvPr>
          <p:cNvSpPr>
            <a:spLocks noGrp="1"/>
          </p:cNvSpPr>
          <p:nvPr>
            <p:ph type="subTitle" idx="1"/>
          </p:nvPr>
        </p:nvSpPr>
        <p:spPr>
          <a:xfrm>
            <a:off x="1996339" y="3563679"/>
            <a:ext cx="9144000" cy="1655762"/>
          </a:xfrm>
        </p:spPr>
        <p:txBody>
          <a:bodyPr>
            <a:normAutofit/>
          </a:bodyPr>
          <a:lstStyle/>
          <a:p>
            <a:r>
              <a:rPr lang="en-US" sz="4000" dirty="0">
                <a:solidFill>
                  <a:schemeClr val="bg1"/>
                </a:solidFill>
                <a:latin typeface="Cambria" panose="02040503050406030204" pitchFamily="18" charset="0"/>
              </a:rPr>
              <a:t>Student Life / Life Skills</a:t>
            </a:r>
          </a:p>
        </p:txBody>
      </p:sp>
      <p:pic>
        <p:nvPicPr>
          <p:cNvPr id="6" name="Picture 5">
            <a:extLst>
              <a:ext uri="{FF2B5EF4-FFF2-40B4-BE49-F238E27FC236}">
                <a16:creationId xmlns:a16="http://schemas.microsoft.com/office/drawing/2014/main" id="{A6F17E8F-C6C7-4BAD-BEA2-3CB874A58D74}"/>
              </a:ext>
            </a:extLst>
          </p:cNvPr>
          <p:cNvPicPr>
            <a:picLocks noChangeAspect="1"/>
          </p:cNvPicPr>
          <p:nvPr/>
        </p:nvPicPr>
        <p:blipFill>
          <a:blip r:embed="rId2"/>
          <a:stretch>
            <a:fillRect/>
          </a:stretch>
        </p:blipFill>
        <p:spPr>
          <a:xfrm>
            <a:off x="123279" y="2429339"/>
            <a:ext cx="2345398" cy="2345398"/>
          </a:xfrm>
          <a:prstGeom prst="rect">
            <a:avLst/>
          </a:prstGeom>
        </p:spPr>
      </p:pic>
    </p:spTree>
    <p:extLst>
      <p:ext uri="{BB962C8B-B14F-4D97-AF65-F5344CB8AC3E}">
        <p14:creationId xmlns:p14="http://schemas.microsoft.com/office/powerpoint/2010/main" val="329079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EDB072-154E-4093-B6D1-7DDE8BEBD351}"/>
              </a:ext>
            </a:extLst>
          </p:cNvPr>
          <p:cNvSpPr/>
          <p:nvPr/>
        </p:nvSpPr>
        <p:spPr>
          <a:xfrm>
            <a:off x="1" y="1557338"/>
            <a:ext cx="12192000" cy="4012682"/>
          </a:xfrm>
          <a:prstGeom prst="rect">
            <a:avLst/>
          </a:prstGeom>
          <a:solidFill>
            <a:schemeClr val="bg1"/>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34C1364B-7198-4E22-887D-93E48D85A7DF}"/>
              </a:ext>
            </a:extLst>
          </p:cNvPr>
          <p:cNvSpPr>
            <a:spLocks noGrp="1"/>
          </p:cNvSpPr>
          <p:nvPr>
            <p:ph type="ctrTitle"/>
          </p:nvPr>
        </p:nvSpPr>
        <p:spPr>
          <a:xfrm>
            <a:off x="1524000" y="1122363"/>
            <a:ext cx="9144000" cy="1568083"/>
          </a:xfrm>
        </p:spPr>
        <p:txBody>
          <a:bodyPr/>
          <a:lstStyle/>
          <a:p>
            <a:r>
              <a:rPr lang="en-US" dirty="0">
                <a:latin typeface="Cambria" panose="02040503050406030204" pitchFamily="18" charset="0"/>
              </a:rPr>
              <a:t>Primary Goal #1</a:t>
            </a:r>
          </a:p>
        </p:txBody>
      </p:sp>
      <p:sp>
        <p:nvSpPr>
          <p:cNvPr id="3" name="Subtitle 2">
            <a:extLst>
              <a:ext uri="{FF2B5EF4-FFF2-40B4-BE49-F238E27FC236}">
                <a16:creationId xmlns:a16="http://schemas.microsoft.com/office/drawing/2014/main" id="{BCBC013E-BFDF-4021-926E-06928BAE9B30}"/>
              </a:ext>
            </a:extLst>
          </p:cNvPr>
          <p:cNvSpPr>
            <a:spLocks noGrp="1"/>
          </p:cNvSpPr>
          <p:nvPr>
            <p:ph type="subTitle" idx="1"/>
          </p:nvPr>
        </p:nvSpPr>
        <p:spPr>
          <a:xfrm>
            <a:off x="585354" y="2879371"/>
            <a:ext cx="10651453" cy="1861680"/>
          </a:xfrm>
        </p:spPr>
        <p:txBody>
          <a:bodyPr>
            <a:noAutofit/>
          </a:bodyPr>
          <a:lstStyle/>
          <a:p>
            <a:r>
              <a:rPr lang="en-US" sz="3600" dirty="0">
                <a:latin typeface="Cambria" panose="02040503050406030204" pitchFamily="18" charset="0"/>
              </a:rPr>
              <a:t>Curriculum and cultural review to ensure integration of character development including – but not limited to - resilience, perseverance, and grit.</a:t>
            </a:r>
          </a:p>
          <a:p>
            <a:endParaRPr lang="en-US" sz="3600" dirty="0">
              <a:latin typeface="Cambria" panose="02040503050406030204" pitchFamily="18" charset="0"/>
            </a:endParaRPr>
          </a:p>
          <a:p>
            <a:endParaRPr lang="en-US" sz="3600" dirty="0">
              <a:latin typeface="Cambria" panose="02040503050406030204" pitchFamily="18" charset="0"/>
            </a:endParaRPr>
          </a:p>
        </p:txBody>
      </p:sp>
      <p:sp>
        <p:nvSpPr>
          <p:cNvPr id="7" name="Freeform 8">
            <a:extLst>
              <a:ext uri="{FF2B5EF4-FFF2-40B4-BE49-F238E27FC236}">
                <a16:creationId xmlns:a16="http://schemas.microsoft.com/office/drawing/2014/main" id="{ADEB40FC-69DA-4F27-8BBA-4C4AEDD06840}"/>
              </a:ext>
            </a:extLst>
          </p:cNvPr>
          <p:cNvSpPr/>
          <p:nvPr/>
        </p:nvSpPr>
        <p:spPr>
          <a:xfrm>
            <a:off x="5022377"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8" name="Freeform 11">
            <a:extLst>
              <a:ext uri="{FF2B5EF4-FFF2-40B4-BE49-F238E27FC236}">
                <a16:creationId xmlns:a16="http://schemas.microsoft.com/office/drawing/2014/main" id="{B7B16672-F1D5-4575-A729-C9686D648C36}"/>
              </a:ext>
            </a:extLst>
          </p:cNvPr>
          <p:cNvSpPr/>
          <p:nvPr/>
        </p:nvSpPr>
        <p:spPr>
          <a:xfrm rot="10800000">
            <a:off x="5072887" y="-4436"/>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9" name="Freeform 8">
            <a:extLst>
              <a:ext uri="{FF2B5EF4-FFF2-40B4-BE49-F238E27FC236}">
                <a16:creationId xmlns:a16="http://schemas.microsoft.com/office/drawing/2014/main" id="{A03745D3-985B-4A12-AF88-C2647E669CC7}"/>
              </a:ext>
            </a:extLst>
          </p:cNvPr>
          <p:cNvSpPr/>
          <p:nvPr/>
        </p:nvSpPr>
        <p:spPr>
          <a:xfrm>
            <a:off x="9173571"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0" name="Freeform 11">
            <a:extLst>
              <a:ext uri="{FF2B5EF4-FFF2-40B4-BE49-F238E27FC236}">
                <a16:creationId xmlns:a16="http://schemas.microsoft.com/office/drawing/2014/main" id="{DD612993-5F97-4422-8E52-65CEC6072AB0}"/>
              </a:ext>
            </a:extLst>
          </p:cNvPr>
          <p:cNvSpPr/>
          <p:nvPr/>
        </p:nvSpPr>
        <p:spPr>
          <a:xfrm rot="10800000">
            <a:off x="9224081" y="-4436"/>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1" name="Freeform 8">
            <a:extLst>
              <a:ext uri="{FF2B5EF4-FFF2-40B4-BE49-F238E27FC236}">
                <a16:creationId xmlns:a16="http://schemas.microsoft.com/office/drawing/2014/main" id="{5B012D6A-0D9C-4FCF-A32F-605F440AC696}"/>
              </a:ext>
            </a:extLst>
          </p:cNvPr>
          <p:cNvSpPr/>
          <p:nvPr/>
        </p:nvSpPr>
        <p:spPr>
          <a:xfrm>
            <a:off x="1473490" y="6437318"/>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2" name="Freeform 11">
            <a:extLst>
              <a:ext uri="{FF2B5EF4-FFF2-40B4-BE49-F238E27FC236}">
                <a16:creationId xmlns:a16="http://schemas.microsoft.com/office/drawing/2014/main" id="{E22CEBE4-C7D6-450B-A5E8-E7F913D59AA1}"/>
              </a:ext>
            </a:extLst>
          </p:cNvPr>
          <p:cNvSpPr/>
          <p:nvPr/>
        </p:nvSpPr>
        <p:spPr>
          <a:xfrm rot="10800000">
            <a:off x="1524000" y="0"/>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Tree>
    <p:extLst>
      <p:ext uri="{BB962C8B-B14F-4D97-AF65-F5344CB8AC3E}">
        <p14:creationId xmlns:p14="http://schemas.microsoft.com/office/powerpoint/2010/main" val="266576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par>
                          <p:cTn id="8" fill="hold">
                            <p:stCondLst>
                              <p:cond delay="1750"/>
                            </p:stCondLst>
                            <p:childTnLst>
                              <p:par>
                                <p:cTn id="9" presetID="2" presetClass="entr" presetSubtype="1" decel="54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4" decel="5400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1" decel="5400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ppt_x"/>
                                          </p:val>
                                        </p:tav>
                                        <p:tav tm="100000">
                                          <p:val>
                                            <p:strVal val="#ppt_x"/>
                                          </p:val>
                                        </p:tav>
                                      </p:tavLst>
                                    </p:anim>
                                    <p:anim calcmode="lin" valueType="num">
                                      <p:cBhvr additive="base">
                                        <p:cTn id="20" dur="10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4" decel="5400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1" decel="5400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0-#ppt_h/2"/>
                                          </p:val>
                                        </p:tav>
                                        <p:tav tm="100000">
                                          <p:val>
                                            <p:strVal val="#ppt_y"/>
                                          </p:val>
                                        </p:tav>
                                      </p:tavLst>
                                    </p:anim>
                                  </p:childTnLst>
                                </p:cTn>
                              </p:par>
                              <p:par>
                                <p:cTn id="29" presetID="2" presetClass="entr" presetSubtype="4" decel="5400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EDB072-154E-4093-B6D1-7DDE8BEBD351}"/>
              </a:ext>
            </a:extLst>
          </p:cNvPr>
          <p:cNvSpPr/>
          <p:nvPr/>
        </p:nvSpPr>
        <p:spPr>
          <a:xfrm>
            <a:off x="0" y="850831"/>
            <a:ext cx="12191999" cy="5175216"/>
          </a:xfrm>
          <a:prstGeom prst="rect">
            <a:avLst/>
          </a:prstGeom>
          <a:solidFill>
            <a:schemeClr val="bg1"/>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34C1364B-7198-4E22-887D-93E48D85A7DF}"/>
              </a:ext>
            </a:extLst>
          </p:cNvPr>
          <p:cNvSpPr>
            <a:spLocks noGrp="1"/>
          </p:cNvSpPr>
          <p:nvPr>
            <p:ph type="ctrTitle"/>
          </p:nvPr>
        </p:nvSpPr>
        <p:spPr>
          <a:xfrm>
            <a:off x="1" y="408821"/>
            <a:ext cx="11887199" cy="1568083"/>
          </a:xfrm>
        </p:spPr>
        <p:txBody>
          <a:bodyPr/>
          <a:lstStyle/>
          <a:p>
            <a:r>
              <a:rPr lang="en-US" dirty="0">
                <a:latin typeface="Cambria" panose="02040503050406030204" pitchFamily="18" charset="0"/>
              </a:rPr>
              <a:t>Secondary goal/Objective #1</a:t>
            </a:r>
          </a:p>
        </p:txBody>
      </p:sp>
      <p:sp>
        <p:nvSpPr>
          <p:cNvPr id="3" name="Subtitle 2">
            <a:extLst>
              <a:ext uri="{FF2B5EF4-FFF2-40B4-BE49-F238E27FC236}">
                <a16:creationId xmlns:a16="http://schemas.microsoft.com/office/drawing/2014/main" id="{BCBC013E-BFDF-4021-926E-06928BAE9B30}"/>
              </a:ext>
            </a:extLst>
          </p:cNvPr>
          <p:cNvSpPr>
            <a:spLocks noGrp="1"/>
          </p:cNvSpPr>
          <p:nvPr>
            <p:ph type="subTitle" idx="1"/>
          </p:nvPr>
        </p:nvSpPr>
        <p:spPr>
          <a:xfrm>
            <a:off x="119921" y="2452598"/>
            <a:ext cx="11767279" cy="1548877"/>
          </a:xfrm>
        </p:spPr>
        <p:txBody>
          <a:bodyPr>
            <a:noAutofit/>
          </a:bodyPr>
          <a:lstStyle/>
          <a:p>
            <a:r>
              <a:rPr lang="en-US" sz="3600" b="1" dirty="0">
                <a:latin typeface="Cambria" panose="02040503050406030204" pitchFamily="18" charset="0"/>
              </a:rPr>
              <a:t>Create plan to ensure that the social &amp; emotional needs of students are addressed.  Areas of focus include:</a:t>
            </a:r>
          </a:p>
          <a:p>
            <a:r>
              <a:rPr lang="en-US" sz="3600" b="1" dirty="0">
                <a:latin typeface="Cambria" panose="02040503050406030204" pitchFamily="18" charset="0"/>
              </a:rPr>
              <a:t>Engagement. </a:t>
            </a:r>
            <a:r>
              <a:rPr lang="en-US" sz="3600" dirty="0">
                <a:latin typeface="Cambria" panose="02040503050406030204" pitchFamily="18" charset="0"/>
              </a:rPr>
              <a:t>Build strong relationships between students, teachers, families, and schools and strong connections between schools and the broader community.</a:t>
            </a:r>
          </a:p>
        </p:txBody>
      </p:sp>
      <p:sp>
        <p:nvSpPr>
          <p:cNvPr id="7" name="Freeform 8">
            <a:extLst>
              <a:ext uri="{FF2B5EF4-FFF2-40B4-BE49-F238E27FC236}">
                <a16:creationId xmlns:a16="http://schemas.microsoft.com/office/drawing/2014/main" id="{ADEB40FC-69DA-4F27-8BBA-4C4AEDD06840}"/>
              </a:ext>
            </a:extLst>
          </p:cNvPr>
          <p:cNvSpPr/>
          <p:nvPr/>
        </p:nvSpPr>
        <p:spPr>
          <a:xfrm>
            <a:off x="5022377"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8" name="Freeform 11">
            <a:extLst>
              <a:ext uri="{FF2B5EF4-FFF2-40B4-BE49-F238E27FC236}">
                <a16:creationId xmlns:a16="http://schemas.microsoft.com/office/drawing/2014/main" id="{B7B16672-F1D5-4575-A729-C9686D648C36}"/>
              </a:ext>
            </a:extLst>
          </p:cNvPr>
          <p:cNvSpPr/>
          <p:nvPr/>
        </p:nvSpPr>
        <p:spPr>
          <a:xfrm rot="10800000">
            <a:off x="5072887" y="-4436"/>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9" name="Freeform 8">
            <a:extLst>
              <a:ext uri="{FF2B5EF4-FFF2-40B4-BE49-F238E27FC236}">
                <a16:creationId xmlns:a16="http://schemas.microsoft.com/office/drawing/2014/main" id="{A03745D3-985B-4A12-AF88-C2647E669CC7}"/>
              </a:ext>
            </a:extLst>
          </p:cNvPr>
          <p:cNvSpPr/>
          <p:nvPr/>
        </p:nvSpPr>
        <p:spPr>
          <a:xfrm>
            <a:off x="9173571"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0" name="Freeform 11">
            <a:extLst>
              <a:ext uri="{FF2B5EF4-FFF2-40B4-BE49-F238E27FC236}">
                <a16:creationId xmlns:a16="http://schemas.microsoft.com/office/drawing/2014/main" id="{DD612993-5F97-4422-8E52-65CEC6072AB0}"/>
              </a:ext>
            </a:extLst>
          </p:cNvPr>
          <p:cNvSpPr/>
          <p:nvPr/>
        </p:nvSpPr>
        <p:spPr>
          <a:xfrm rot="10800000">
            <a:off x="9224081" y="-4436"/>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1" name="Freeform 8">
            <a:extLst>
              <a:ext uri="{FF2B5EF4-FFF2-40B4-BE49-F238E27FC236}">
                <a16:creationId xmlns:a16="http://schemas.microsoft.com/office/drawing/2014/main" id="{5B012D6A-0D9C-4FCF-A32F-605F440AC696}"/>
              </a:ext>
            </a:extLst>
          </p:cNvPr>
          <p:cNvSpPr/>
          <p:nvPr/>
        </p:nvSpPr>
        <p:spPr>
          <a:xfrm>
            <a:off x="1473490" y="6437318"/>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2" name="Freeform 11">
            <a:extLst>
              <a:ext uri="{FF2B5EF4-FFF2-40B4-BE49-F238E27FC236}">
                <a16:creationId xmlns:a16="http://schemas.microsoft.com/office/drawing/2014/main" id="{E22CEBE4-C7D6-450B-A5E8-E7F913D59AA1}"/>
              </a:ext>
            </a:extLst>
          </p:cNvPr>
          <p:cNvSpPr/>
          <p:nvPr/>
        </p:nvSpPr>
        <p:spPr>
          <a:xfrm rot="10800000">
            <a:off x="1524000" y="0"/>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Tree>
    <p:extLst>
      <p:ext uri="{BB962C8B-B14F-4D97-AF65-F5344CB8AC3E}">
        <p14:creationId xmlns:p14="http://schemas.microsoft.com/office/powerpoint/2010/main" val="251064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par>
                          <p:cTn id="8" fill="hold">
                            <p:stCondLst>
                              <p:cond delay="1750"/>
                            </p:stCondLst>
                            <p:childTnLst>
                              <p:par>
                                <p:cTn id="9" presetID="2" presetClass="entr" presetSubtype="1" decel="54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4" decel="5400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1" decel="5400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ppt_x"/>
                                          </p:val>
                                        </p:tav>
                                        <p:tav tm="100000">
                                          <p:val>
                                            <p:strVal val="#ppt_x"/>
                                          </p:val>
                                        </p:tav>
                                      </p:tavLst>
                                    </p:anim>
                                    <p:anim calcmode="lin" valueType="num">
                                      <p:cBhvr additive="base">
                                        <p:cTn id="20" dur="10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4" decel="5400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1" decel="5400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0-#ppt_h/2"/>
                                          </p:val>
                                        </p:tav>
                                        <p:tav tm="100000">
                                          <p:val>
                                            <p:strVal val="#ppt_y"/>
                                          </p:val>
                                        </p:tav>
                                      </p:tavLst>
                                    </p:anim>
                                  </p:childTnLst>
                                </p:cTn>
                              </p:par>
                              <p:par>
                                <p:cTn id="29" presetID="2" presetClass="entr" presetSubtype="4" decel="5400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EDB072-154E-4093-B6D1-7DDE8BEBD351}"/>
              </a:ext>
            </a:extLst>
          </p:cNvPr>
          <p:cNvSpPr/>
          <p:nvPr/>
        </p:nvSpPr>
        <p:spPr>
          <a:xfrm>
            <a:off x="0" y="850831"/>
            <a:ext cx="12191999" cy="5175216"/>
          </a:xfrm>
          <a:prstGeom prst="rect">
            <a:avLst/>
          </a:prstGeom>
          <a:solidFill>
            <a:schemeClr val="bg1"/>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34C1364B-7198-4E22-887D-93E48D85A7DF}"/>
              </a:ext>
            </a:extLst>
          </p:cNvPr>
          <p:cNvSpPr>
            <a:spLocks noGrp="1"/>
          </p:cNvSpPr>
          <p:nvPr>
            <p:ph type="ctrTitle"/>
          </p:nvPr>
        </p:nvSpPr>
        <p:spPr>
          <a:xfrm>
            <a:off x="1" y="408821"/>
            <a:ext cx="11887199" cy="1568083"/>
          </a:xfrm>
        </p:spPr>
        <p:txBody>
          <a:bodyPr/>
          <a:lstStyle/>
          <a:p>
            <a:r>
              <a:rPr lang="en-US" dirty="0">
                <a:latin typeface="Cambria" panose="02040503050406030204" pitchFamily="18" charset="0"/>
              </a:rPr>
              <a:t>Secondary goal/Objective #1</a:t>
            </a:r>
          </a:p>
        </p:txBody>
      </p:sp>
      <p:sp>
        <p:nvSpPr>
          <p:cNvPr id="3" name="Subtitle 2">
            <a:extLst>
              <a:ext uri="{FF2B5EF4-FFF2-40B4-BE49-F238E27FC236}">
                <a16:creationId xmlns:a16="http://schemas.microsoft.com/office/drawing/2014/main" id="{BCBC013E-BFDF-4021-926E-06928BAE9B30}"/>
              </a:ext>
            </a:extLst>
          </p:cNvPr>
          <p:cNvSpPr>
            <a:spLocks noGrp="1"/>
          </p:cNvSpPr>
          <p:nvPr>
            <p:ph type="subTitle" idx="1"/>
          </p:nvPr>
        </p:nvSpPr>
        <p:spPr>
          <a:xfrm>
            <a:off x="119921" y="2452598"/>
            <a:ext cx="11767279" cy="1548877"/>
          </a:xfrm>
        </p:spPr>
        <p:txBody>
          <a:bodyPr>
            <a:noAutofit/>
          </a:bodyPr>
          <a:lstStyle/>
          <a:p>
            <a:r>
              <a:rPr lang="en-US" sz="3600" b="1" dirty="0">
                <a:latin typeface="Cambria" panose="02040503050406030204" pitchFamily="18" charset="0"/>
              </a:rPr>
              <a:t>Safety. </a:t>
            </a:r>
            <a:r>
              <a:rPr lang="en-US" sz="3600" dirty="0">
                <a:latin typeface="Cambria" panose="02040503050406030204" pitchFamily="18" charset="0"/>
              </a:rPr>
              <a:t>Develop schools and school-related activities where students are safe from violence, bullying, harassment, and controlled-substance abuse.</a:t>
            </a:r>
          </a:p>
          <a:p>
            <a:r>
              <a:rPr lang="en-US" sz="3600" b="1" dirty="0">
                <a:latin typeface="Cambria" panose="02040503050406030204" pitchFamily="18" charset="0"/>
              </a:rPr>
              <a:t>Environment. </a:t>
            </a:r>
            <a:r>
              <a:rPr lang="en-US" sz="3600" dirty="0">
                <a:latin typeface="Cambria" panose="02040503050406030204" pitchFamily="18" charset="0"/>
              </a:rPr>
              <a:t>Insure that all students learn in well-managed classrooms, have available school-based health supports, and are provided with fair disciplinary practices.</a:t>
            </a:r>
          </a:p>
        </p:txBody>
      </p:sp>
      <p:sp>
        <p:nvSpPr>
          <p:cNvPr id="7" name="Freeform 8">
            <a:extLst>
              <a:ext uri="{FF2B5EF4-FFF2-40B4-BE49-F238E27FC236}">
                <a16:creationId xmlns:a16="http://schemas.microsoft.com/office/drawing/2014/main" id="{ADEB40FC-69DA-4F27-8BBA-4C4AEDD06840}"/>
              </a:ext>
            </a:extLst>
          </p:cNvPr>
          <p:cNvSpPr/>
          <p:nvPr/>
        </p:nvSpPr>
        <p:spPr>
          <a:xfrm>
            <a:off x="5022377"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8" name="Freeform 11">
            <a:extLst>
              <a:ext uri="{FF2B5EF4-FFF2-40B4-BE49-F238E27FC236}">
                <a16:creationId xmlns:a16="http://schemas.microsoft.com/office/drawing/2014/main" id="{B7B16672-F1D5-4575-A729-C9686D648C36}"/>
              </a:ext>
            </a:extLst>
          </p:cNvPr>
          <p:cNvSpPr/>
          <p:nvPr/>
        </p:nvSpPr>
        <p:spPr>
          <a:xfrm rot="10800000">
            <a:off x="5072887" y="-4436"/>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9" name="Freeform 8">
            <a:extLst>
              <a:ext uri="{FF2B5EF4-FFF2-40B4-BE49-F238E27FC236}">
                <a16:creationId xmlns:a16="http://schemas.microsoft.com/office/drawing/2014/main" id="{A03745D3-985B-4A12-AF88-C2647E669CC7}"/>
              </a:ext>
            </a:extLst>
          </p:cNvPr>
          <p:cNvSpPr/>
          <p:nvPr/>
        </p:nvSpPr>
        <p:spPr>
          <a:xfrm>
            <a:off x="9173571"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0" name="Freeform 11">
            <a:extLst>
              <a:ext uri="{FF2B5EF4-FFF2-40B4-BE49-F238E27FC236}">
                <a16:creationId xmlns:a16="http://schemas.microsoft.com/office/drawing/2014/main" id="{DD612993-5F97-4422-8E52-65CEC6072AB0}"/>
              </a:ext>
            </a:extLst>
          </p:cNvPr>
          <p:cNvSpPr/>
          <p:nvPr/>
        </p:nvSpPr>
        <p:spPr>
          <a:xfrm rot="10800000">
            <a:off x="9224081" y="-4436"/>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1" name="Freeform 8">
            <a:extLst>
              <a:ext uri="{FF2B5EF4-FFF2-40B4-BE49-F238E27FC236}">
                <a16:creationId xmlns:a16="http://schemas.microsoft.com/office/drawing/2014/main" id="{5B012D6A-0D9C-4FCF-A32F-605F440AC696}"/>
              </a:ext>
            </a:extLst>
          </p:cNvPr>
          <p:cNvSpPr/>
          <p:nvPr/>
        </p:nvSpPr>
        <p:spPr>
          <a:xfrm>
            <a:off x="1473490" y="6437318"/>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2" name="Freeform 11">
            <a:extLst>
              <a:ext uri="{FF2B5EF4-FFF2-40B4-BE49-F238E27FC236}">
                <a16:creationId xmlns:a16="http://schemas.microsoft.com/office/drawing/2014/main" id="{E22CEBE4-C7D6-450B-A5E8-E7F913D59AA1}"/>
              </a:ext>
            </a:extLst>
          </p:cNvPr>
          <p:cNvSpPr/>
          <p:nvPr/>
        </p:nvSpPr>
        <p:spPr>
          <a:xfrm rot="10800000">
            <a:off x="1524000" y="0"/>
            <a:ext cx="1712923" cy="437572"/>
          </a:xfrm>
          <a:custGeom>
            <a:avLst/>
            <a:gdLst/>
            <a:ahLst/>
            <a:cxnLst/>
            <a:rect l="l" t="t" r="r" b="b"/>
            <a:pathLst>
              <a:path w="2728300" h="1384065">
                <a:moveTo>
                  <a:pt x="1364150" y="0"/>
                </a:moveTo>
                <a:lnTo>
                  <a:pt x="2728300" y="1384065"/>
                </a:lnTo>
                <a:lnTo>
                  <a:pt x="0" y="1384065"/>
                </a:ln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Tree>
    <p:extLst>
      <p:ext uri="{BB962C8B-B14F-4D97-AF65-F5344CB8AC3E}">
        <p14:creationId xmlns:p14="http://schemas.microsoft.com/office/powerpoint/2010/main" val="73480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250"/>
                                        <p:tgtEl>
                                          <p:spTgt spid="5"/>
                                        </p:tgtEl>
                                      </p:cBhvr>
                                    </p:animEffect>
                                  </p:childTnLst>
                                </p:cTn>
                              </p:par>
                            </p:childTnLst>
                          </p:cTn>
                        </p:par>
                        <p:par>
                          <p:cTn id="8" fill="hold">
                            <p:stCondLst>
                              <p:cond delay="1750"/>
                            </p:stCondLst>
                            <p:childTnLst>
                              <p:par>
                                <p:cTn id="9" presetID="2" presetClass="entr" presetSubtype="1" decel="54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4" decel="5400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1" decel="5400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ppt_x"/>
                                          </p:val>
                                        </p:tav>
                                        <p:tav tm="100000">
                                          <p:val>
                                            <p:strVal val="#ppt_x"/>
                                          </p:val>
                                        </p:tav>
                                      </p:tavLst>
                                    </p:anim>
                                    <p:anim calcmode="lin" valueType="num">
                                      <p:cBhvr additive="base">
                                        <p:cTn id="20" dur="10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4" decel="5400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1" decel="5400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0-#ppt_h/2"/>
                                          </p:val>
                                        </p:tav>
                                        <p:tav tm="100000">
                                          <p:val>
                                            <p:strVal val="#ppt_y"/>
                                          </p:val>
                                        </p:tav>
                                      </p:tavLst>
                                    </p:anim>
                                  </p:childTnLst>
                                </p:cTn>
                              </p:par>
                              <p:par>
                                <p:cTn id="29" presetID="2" presetClass="entr" presetSubtype="4" decel="5400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D1FC6B-0A24-453D-8975-6D0BEBE5BD14}"/>
              </a:ext>
            </a:extLst>
          </p:cNvPr>
          <p:cNvSpPr/>
          <p:nvPr/>
        </p:nvSpPr>
        <p:spPr>
          <a:xfrm>
            <a:off x="0" y="649564"/>
            <a:ext cx="12192000" cy="885611"/>
          </a:xfrm>
          <a:prstGeom prst="rect">
            <a:avLst/>
          </a:prstGeom>
          <a:solidFill>
            <a:srgbClr val="629DD1">
              <a:lumMod val="75000"/>
            </a:srgbClr>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4" name="Rectangle 3">
            <a:extLst>
              <a:ext uri="{FF2B5EF4-FFF2-40B4-BE49-F238E27FC236}">
                <a16:creationId xmlns:a16="http://schemas.microsoft.com/office/drawing/2014/main" id="{DA93FDDA-5817-4871-8B43-9A7ADD808B7D}"/>
              </a:ext>
            </a:extLst>
          </p:cNvPr>
          <p:cNvSpPr/>
          <p:nvPr/>
        </p:nvSpPr>
        <p:spPr>
          <a:xfrm>
            <a:off x="0" y="1871129"/>
            <a:ext cx="12192000" cy="4012682"/>
          </a:xfrm>
          <a:prstGeom prst="rect">
            <a:avLst/>
          </a:prstGeom>
          <a:solidFill>
            <a:schemeClr val="bg1"/>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2893BB6A-5235-40A9-B9FD-4DB5696FA7A5}"/>
              </a:ext>
            </a:extLst>
          </p:cNvPr>
          <p:cNvSpPr>
            <a:spLocks noGrp="1"/>
          </p:cNvSpPr>
          <p:nvPr>
            <p:ph type="title"/>
          </p:nvPr>
        </p:nvSpPr>
        <p:spPr>
          <a:xfrm>
            <a:off x="573751" y="1049240"/>
            <a:ext cx="11373409" cy="697674"/>
          </a:xfrm>
        </p:spPr>
        <p:txBody>
          <a:bodyPr>
            <a:normAutofit fontScale="90000"/>
          </a:bodyPr>
          <a:lstStyle/>
          <a:p>
            <a:r>
              <a:rPr lang="en-US" b="1" dirty="0">
                <a:solidFill>
                  <a:schemeClr val="bg1"/>
                </a:solidFill>
                <a:latin typeface="Cambria" panose="02040503050406030204" pitchFamily="18" charset="0"/>
              </a:rPr>
              <a:t>Strategies/Action Steps-Objective 1</a:t>
            </a:r>
            <a:br>
              <a:rPr lang="en-US" dirty="0">
                <a:effectLst/>
              </a:rPr>
            </a:br>
            <a:endParaRPr lang="en-US" dirty="0"/>
          </a:p>
        </p:txBody>
      </p:sp>
      <p:sp>
        <p:nvSpPr>
          <p:cNvPr id="3" name="Content Placeholder 2">
            <a:extLst>
              <a:ext uri="{FF2B5EF4-FFF2-40B4-BE49-F238E27FC236}">
                <a16:creationId xmlns:a16="http://schemas.microsoft.com/office/drawing/2014/main" id="{F5123DA9-8CBD-48C4-BCE4-536714BF6400}"/>
              </a:ext>
            </a:extLst>
          </p:cNvPr>
          <p:cNvSpPr>
            <a:spLocks noGrp="1"/>
          </p:cNvSpPr>
          <p:nvPr>
            <p:ph idx="1"/>
          </p:nvPr>
        </p:nvSpPr>
        <p:spPr>
          <a:xfrm>
            <a:off x="966613" y="2295985"/>
            <a:ext cx="10258773" cy="2936874"/>
          </a:xfrm>
        </p:spPr>
        <p:txBody>
          <a:bodyPr>
            <a:noAutofit/>
          </a:bodyPr>
          <a:lstStyle/>
          <a:p>
            <a:pPr marL="736600" indent="-504825">
              <a:buClr>
                <a:srgbClr val="FF0000"/>
              </a:buClr>
              <a:buFont typeface="Wingdings" panose="05000000000000000000" pitchFamily="2" charset="2"/>
              <a:buChar char="v"/>
            </a:pPr>
            <a:r>
              <a:rPr lang="en-US" sz="2200" dirty="0">
                <a:latin typeface="Constantia" panose="02030602050306030303" pitchFamily="18" charset="0"/>
              </a:rPr>
              <a:t>Develop a communication plan for documenting and describing the process and activities to key stakeholder groups.</a:t>
            </a:r>
          </a:p>
          <a:p>
            <a:pPr marL="1422400" lvl="4" indent="-504825">
              <a:buClr>
                <a:srgbClr val="FF0000"/>
              </a:buClr>
              <a:buFont typeface="Wingdings" panose="05000000000000000000" pitchFamily="2" charset="2"/>
              <a:buChar char="v"/>
            </a:pPr>
            <a:r>
              <a:rPr lang="en-US" sz="2200" dirty="0">
                <a:latin typeface="Constantia" panose="02030602050306030303" pitchFamily="18" charset="0"/>
              </a:rPr>
              <a:t>Determine how to disseminate information about the district’s school climate efforts to members of the school community</a:t>
            </a:r>
            <a:br>
              <a:rPr lang="en-US" sz="2200" dirty="0">
                <a:latin typeface="Cambria" panose="02040503050406030204" pitchFamily="18" charset="0"/>
              </a:rPr>
            </a:br>
            <a:endParaRPr lang="en-US" sz="2200" dirty="0">
              <a:latin typeface="Cambria" panose="02040503050406030204" pitchFamily="18" charset="0"/>
            </a:endParaRPr>
          </a:p>
          <a:p>
            <a:pPr marL="736600" indent="-504825">
              <a:buClr>
                <a:srgbClr val="FF0000"/>
              </a:buClr>
              <a:buFont typeface="Wingdings" panose="05000000000000000000" pitchFamily="2" charset="2"/>
              <a:buChar char="v"/>
            </a:pPr>
            <a:r>
              <a:rPr lang="en-US" sz="2200" dirty="0">
                <a:latin typeface="Cambria" panose="02040503050406030204" pitchFamily="18" charset="0"/>
              </a:rPr>
              <a:t>Establish a Baseline: </a:t>
            </a:r>
          </a:p>
          <a:p>
            <a:pPr marL="1422400" lvl="4" indent="-504825">
              <a:buClr>
                <a:srgbClr val="FF0000"/>
              </a:buClr>
              <a:buFont typeface="Wingdings" panose="05000000000000000000" pitchFamily="2" charset="2"/>
              <a:buChar char="v"/>
            </a:pPr>
            <a:r>
              <a:rPr lang="en-US" sz="2200" dirty="0">
                <a:latin typeface="Cambria" panose="02040503050406030204" pitchFamily="18" charset="0"/>
              </a:rPr>
              <a:t>Determine types of school climate data to be collected</a:t>
            </a:r>
          </a:p>
          <a:p>
            <a:pPr marL="1422400" lvl="4" indent="-504825">
              <a:buClr>
                <a:srgbClr val="FF0000"/>
              </a:buClr>
              <a:buFont typeface="Wingdings" panose="05000000000000000000" pitchFamily="2" charset="2"/>
              <a:buChar char="v"/>
            </a:pPr>
            <a:r>
              <a:rPr lang="en-US" sz="2200" dirty="0">
                <a:latin typeface="Cambria" panose="02040503050406030204" pitchFamily="18" charset="0"/>
              </a:rPr>
              <a:t>Select School Climate Tool</a:t>
            </a:r>
          </a:p>
          <a:p>
            <a:pPr marL="1422400" lvl="4" indent="-504825">
              <a:buClr>
                <a:srgbClr val="FF0000"/>
              </a:buClr>
              <a:buFont typeface="Wingdings" panose="05000000000000000000" pitchFamily="2" charset="2"/>
              <a:buChar char="v"/>
            </a:pPr>
            <a:r>
              <a:rPr lang="en-US" sz="2200" dirty="0">
                <a:latin typeface="Cambria" panose="02040503050406030204" pitchFamily="18" charset="0"/>
              </a:rPr>
              <a:t>Administer a School Climate Survey in Grades 5, 7, 9, 11</a:t>
            </a:r>
            <a:endParaRPr lang="en-US" sz="2200" dirty="0"/>
          </a:p>
        </p:txBody>
      </p:sp>
      <p:sp>
        <p:nvSpPr>
          <p:cNvPr id="6" name="Freeform 8">
            <a:extLst>
              <a:ext uri="{FF2B5EF4-FFF2-40B4-BE49-F238E27FC236}">
                <a16:creationId xmlns:a16="http://schemas.microsoft.com/office/drawing/2014/main" id="{F05FAAEA-7BE1-4CF4-AEFA-EBFE13A3EE21}"/>
              </a:ext>
            </a:extLst>
          </p:cNvPr>
          <p:cNvSpPr/>
          <p:nvPr/>
        </p:nvSpPr>
        <p:spPr>
          <a:xfrm>
            <a:off x="5022377"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7" name="Freeform 8">
            <a:extLst>
              <a:ext uri="{FF2B5EF4-FFF2-40B4-BE49-F238E27FC236}">
                <a16:creationId xmlns:a16="http://schemas.microsoft.com/office/drawing/2014/main" id="{B2BD358A-E060-452A-BDBA-98EA059C3E39}"/>
              </a:ext>
            </a:extLst>
          </p:cNvPr>
          <p:cNvSpPr/>
          <p:nvPr/>
        </p:nvSpPr>
        <p:spPr>
          <a:xfrm>
            <a:off x="9173571"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8" name="Freeform 8">
            <a:extLst>
              <a:ext uri="{FF2B5EF4-FFF2-40B4-BE49-F238E27FC236}">
                <a16:creationId xmlns:a16="http://schemas.microsoft.com/office/drawing/2014/main" id="{40820212-D2E4-4273-9918-58B859007BFF}"/>
              </a:ext>
            </a:extLst>
          </p:cNvPr>
          <p:cNvSpPr/>
          <p:nvPr/>
        </p:nvSpPr>
        <p:spPr>
          <a:xfrm>
            <a:off x="1473490" y="6437318"/>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Tree>
    <p:extLst>
      <p:ext uri="{BB962C8B-B14F-4D97-AF65-F5344CB8AC3E}">
        <p14:creationId xmlns:p14="http://schemas.microsoft.com/office/powerpoint/2010/main" val="381663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250"/>
                                        <p:tgtEl>
                                          <p:spTgt spid="5"/>
                                        </p:tgtEl>
                                      </p:cBhvr>
                                    </p:animEffect>
                                  </p:childTnLst>
                                </p:cTn>
                              </p:par>
                            </p:childTnLst>
                          </p:cTn>
                        </p:par>
                        <p:par>
                          <p:cTn id="11" fill="hold">
                            <p:stCondLst>
                              <p:cond delay="1750"/>
                            </p:stCondLst>
                            <p:childTnLst>
                              <p:par>
                                <p:cTn id="12" presetID="2" presetClass="entr" presetSubtype="4" decel="5400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decel="5400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ppt_x"/>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decel="5400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ppt_x"/>
                                          </p:val>
                                        </p:tav>
                                        <p:tav tm="100000">
                                          <p:val>
                                            <p:strVal val="#ppt_x"/>
                                          </p:val>
                                        </p:tav>
                                      </p:tavLst>
                                    </p:anim>
                                    <p:anim calcmode="lin" valueType="num">
                                      <p:cBhvr additive="base">
                                        <p:cTn id="23"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7" grpId="0" animBg="1"/>
      <p:bldP spid="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D1FC6B-0A24-453D-8975-6D0BEBE5BD14}"/>
              </a:ext>
            </a:extLst>
          </p:cNvPr>
          <p:cNvSpPr/>
          <p:nvPr/>
        </p:nvSpPr>
        <p:spPr>
          <a:xfrm>
            <a:off x="0" y="649564"/>
            <a:ext cx="12192000" cy="885611"/>
          </a:xfrm>
          <a:prstGeom prst="rect">
            <a:avLst/>
          </a:prstGeom>
          <a:solidFill>
            <a:srgbClr val="629DD1">
              <a:lumMod val="75000"/>
            </a:srgbClr>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4" name="Rectangle 3">
            <a:extLst>
              <a:ext uri="{FF2B5EF4-FFF2-40B4-BE49-F238E27FC236}">
                <a16:creationId xmlns:a16="http://schemas.microsoft.com/office/drawing/2014/main" id="{DA93FDDA-5817-4871-8B43-9A7ADD808B7D}"/>
              </a:ext>
            </a:extLst>
          </p:cNvPr>
          <p:cNvSpPr/>
          <p:nvPr/>
        </p:nvSpPr>
        <p:spPr>
          <a:xfrm>
            <a:off x="0" y="1871129"/>
            <a:ext cx="12192000" cy="4012682"/>
          </a:xfrm>
          <a:prstGeom prst="rect">
            <a:avLst/>
          </a:prstGeom>
          <a:solidFill>
            <a:schemeClr val="bg1"/>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2893BB6A-5235-40A9-B9FD-4DB5696FA7A5}"/>
              </a:ext>
            </a:extLst>
          </p:cNvPr>
          <p:cNvSpPr>
            <a:spLocks noGrp="1"/>
          </p:cNvSpPr>
          <p:nvPr>
            <p:ph type="title"/>
          </p:nvPr>
        </p:nvSpPr>
        <p:spPr>
          <a:xfrm>
            <a:off x="573751" y="1049240"/>
            <a:ext cx="11373409" cy="697674"/>
          </a:xfrm>
        </p:spPr>
        <p:txBody>
          <a:bodyPr>
            <a:normAutofit fontScale="90000"/>
          </a:bodyPr>
          <a:lstStyle/>
          <a:p>
            <a:r>
              <a:rPr lang="en-US" b="1" dirty="0">
                <a:solidFill>
                  <a:schemeClr val="bg1"/>
                </a:solidFill>
                <a:latin typeface="Cambria" panose="02040503050406030204" pitchFamily="18" charset="0"/>
              </a:rPr>
              <a:t>Strategies/Action Steps-Objective 1</a:t>
            </a:r>
            <a:br>
              <a:rPr lang="en-US" dirty="0">
                <a:effectLst/>
              </a:rPr>
            </a:br>
            <a:endParaRPr lang="en-US" dirty="0"/>
          </a:p>
        </p:txBody>
      </p:sp>
      <p:sp>
        <p:nvSpPr>
          <p:cNvPr id="3" name="Content Placeholder 2">
            <a:extLst>
              <a:ext uri="{FF2B5EF4-FFF2-40B4-BE49-F238E27FC236}">
                <a16:creationId xmlns:a16="http://schemas.microsoft.com/office/drawing/2014/main" id="{F5123DA9-8CBD-48C4-BCE4-536714BF6400}"/>
              </a:ext>
            </a:extLst>
          </p:cNvPr>
          <p:cNvSpPr>
            <a:spLocks noGrp="1"/>
          </p:cNvSpPr>
          <p:nvPr>
            <p:ph idx="1"/>
          </p:nvPr>
        </p:nvSpPr>
        <p:spPr>
          <a:xfrm>
            <a:off x="966613" y="2295985"/>
            <a:ext cx="10258773" cy="2936874"/>
          </a:xfrm>
        </p:spPr>
        <p:txBody>
          <a:bodyPr>
            <a:noAutofit/>
          </a:bodyPr>
          <a:lstStyle/>
          <a:p>
            <a:pPr marL="736600" indent="-504825">
              <a:buClr>
                <a:srgbClr val="FF0000"/>
              </a:buClr>
              <a:buFont typeface="Wingdings" panose="05000000000000000000" pitchFamily="2" charset="2"/>
              <a:buChar char="v"/>
            </a:pPr>
            <a:r>
              <a:rPr lang="en-US" sz="2200" dirty="0">
                <a:latin typeface="Constantia" panose="02030602050306030303" pitchFamily="18" charset="0"/>
              </a:rPr>
              <a:t>Analyze results of Climate Survey and share with Administration</a:t>
            </a:r>
          </a:p>
          <a:p>
            <a:pPr marL="1239520" lvl="3" indent="-504825">
              <a:buClr>
                <a:srgbClr val="FF0000"/>
              </a:buClr>
              <a:buFont typeface="Wingdings" panose="05000000000000000000" pitchFamily="2" charset="2"/>
              <a:buChar char="v"/>
            </a:pPr>
            <a:r>
              <a:rPr lang="en-US" sz="2200" dirty="0">
                <a:latin typeface="Constantia" panose="02030602050306030303" pitchFamily="18" charset="0"/>
              </a:rPr>
              <a:t>Determine needs and prevalence of need</a:t>
            </a:r>
          </a:p>
          <a:p>
            <a:pPr marL="1239520" lvl="3" indent="-504825">
              <a:buClr>
                <a:srgbClr val="FF0000"/>
              </a:buClr>
              <a:buFont typeface="Wingdings" panose="05000000000000000000" pitchFamily="2" charset="2"/>
              <a:buChar char="v"/>
            </a:pPr>
            <a:r>
              <a:rPr lang="en-US" sz="2200" dirty="0">
                <a:latin typeface="Constantia" panose="02030602050306030303" pitchFamily="18" charset="0"/>
              </a:rPr>
              <a:t>Establish Identified Targets</a:t>
            </a:r>
          </a:p>
          <a:p>
            <a:pPr marL="734695" lvl="3" indent="0">
              <a:buClr>
                <a:srgbClr val="FF0000"/>
              </a:buClr>
              <a:buNone/>
            </a:pPr>
            <a:endParaRPr lang="en-US" sz="2200" dirty="0">
              <a:latin typeface="Constantia" panose="02030602050306030303" pitchFamily="18" charset="0"/>
            </a:endParaRPr>
          </a:p>
          <a:p>
            <a:pPr marL="749300" lvl="2" indent="-523875">
              <a:buClr>
                <a:srgbClr val="FF0000"/>
              </a:buClr>
              <a:buFont typeface="Wingdings" panose="05000000000000000000" pitchFamily="2" charset="2"/>
              <a:buChar char="v"/>
              <a:tabLst>
                <a:tab pos="688975" algn="l"/>
              </a:tabLst>
            </a:pPr>
            <a:r>
              <a:rPr lang="en-US" sz="2200" dirty="0">
                <a:latin typeface="Constantia" panose="02030602050306030303" pitchFamily="18" charset="0"/>
              </a:rPr>
              <a:t>Analysis of Data to Lead to Further Exploration via Focus Groups</a:t>
            </a:r>
          </a:p>
          <a:p>
            <a:pPr marL="225425" lvl="2" indent="0">
              <a:buClr>
                <a:srgbClr val="FF0000"/>
              </a:buClr>
              <a:buNone/>
              <a:tabLst>
                <a:tab pos="688975" algn="l"/>
              </a:tabLst>
            </a:pPr>
            <a:endParaRPr lang="en-US" sz="2200" dirty="0">
              <a:latin typeface="Constantia" panose="02030602050306030303" pitchFamily="18" charset="0"/>
            </a:endParaRPr>
          </a:p>
          <a:p>
            <a:pPr marL="749300" lvl="2" indent="-523875">
              <a:buClr>
                <a:srgbClr val="FF0000"/>
              </a:buClr>
              <a:buFont typeface="Wingdings" panose="05000000000000000000" pitchFamily="2" charset="2"/>
              <a:buChar char="v"/>
              <a:tabLst>
                <a:tab pos="688975" algn="l"/>
              </a:tabLst>
            </a:pPr>
            <a:r>
              <a:rPr lang="en-US" sz="2200" dirty="0">
                <a:latin typeface="Constantia" panose="02030602050306030303" pitchFamily="18" charset="0"/>
              </a:rPr>
              <a:t>Analyze Existing Programs (Determine Effectiveness)</a:t>
            </a:r>
          </a:p>
          <a:p>
            <a:pPr marL="588391" lvl="2" indent="0">
              <a:buClr>
                <a:srgbClr val="FF0000"/>
              </a:buClr>
              <a:buNone/>
            </a:pPr>
            <a:endParaRPr lang="en-US" sz="2200" dirty="0">
              <a:latin typeface="Constantia" panose="02030602050306030303" pitchFamily="18" charset="0"/>
            </a:endParaRPr>
          </a:p>
        </p:txBody>
      </p:sp>
      <p:sp>
        <p:nvSpPr>
          <p:cNvPr id="6" name="Freeform 8">
            <a:extLst>
              <a:ext uri="{FF2B5EF4-FFF2-40B4-BE49-F238E27FC236}">
                <a16:creationId xmlns:a16="http://schemas.microsoft.com/office/drawing/2014/main" id="{F05FAAEA-7BE1-4CF4-AEFA-EBFE13A3EE21}"/>
              </a:ext>
            </a:extLst>
          </p:cNvPr>
          <p:cNvSpPr/>
          <p:nvPr/>
        </p:nvSpPr>
        <p:spPr>
          <a:xfrm>
            <a:off x="5022377"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7" name="Freeform 8">
            <a:extLst>
              <a:ext uri="{FF2B5EF4-FFF2-40B4-BE49-F238E27FC236}">
                <a16:creationId xmlns:a16="http://schemas.microsoft.com/office/drawing/2014/main" id="{B2BD358A-E060-452A-BDBA-98EA059C3E39}"/>
              </a:ext>
            </a:extLst>
          </p:cNvPr>
          <p:cNvSpPr/>
          <p:nvPr/>
        </p:nvSpPr>
        <p:spPr>
          <a:xfrm>
            <a:off x="9173571"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8" name="Freeform 8">
            <a:extLst>
              <a:ext uri="{FF2B5EF4-FFF2-40B4-BE49-F238E27FC236}">
                <a16:creationId xmlns:a16="http://schemas.microsoft.com/office/drawing/2014/main" id="{40820212-D2E4-4273-9918-58B859007BFF}"/>
              </a:ext>
            </a:extLst>
          </p:cNvPr>
          <p:cNvSpPr/>
          <p:nvPr/>
        </p:nvSpPr>
        <p:spPr>
          <a:xfrm>
            <a:off x="1473490" y="6437318"/>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Tree>
    <p:extLst>
      <p:ext uri="{BB962C8B-B14F-4D97-AF65-F5344CB8AC3E}">
        <p14:creationId xmlns:p14="http://schemas.microsoft.com/office/powerpoint/2010/main" val="167415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250"/>
                                        <p:tgtEl>
                                          <p:spTgt spid="5"/>
                                        </p:tgtEl>
                                      </p:cBhvr>
                                    </p:animEffect>
                                  </p:childTnLst>
                                </p:cTn>
                              </p:par>
                            </p:childTnLst>
                          </p:cTn>
                        </p:par>
                        <p:par>
                          <p:cTn id="11" fill="hold">
                            <p:stCondLst>
                              <p:cond delay="1750"/>
                            </p:stCondLst>
                            <p:childTnLst>
                              <p:par>
                                <p:cTn id="12" presetID="2" presetClass="entr" presetSubtype="4" decel="5400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decel="5400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ppt_x"/>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decel="5400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ppt_x"/>
                                          </p:val>
                                        </p:tav>
                                        <p:tav tm="100000">
                                          <p:val>
                                            <p:strVal val="#ppt_x"/>
                                          </p:val>
                                        </p:tav>
                                      </p:tavLst>
                                    </p:anim>
                                    <p:anim calcmode="lin" valueType="num">
                                      <p:cBhvr additive="base">
                                        <p:cTn id="23"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D1FC6B-0A24-453D-8975-6D0BEBE5BD14}"/>
              </a:ext>
            </a:extLst>
          </p:cNvPr>
          <p:cNvSpPr/>
          <p:nvPr/>
        </p:nvSpPr>
        <p:spPr>
          <a:xfrm>
            <a:off x="0" y="649564"/>
            <a:ext cx="12192000" cy="885611"/>
          </a:xfrm>
          <a:prstGeom prst="rect">
            <a:avLst/>
          </a:prstGeom>
          <a:solidFill>
            <a:srgbClr val="629DD1">
              <a:lumMod val="75000"/>
            </a:srgbClr>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4" name="Rectangle 3">
            <a:extLst>
              <a:ext uri="{FF2B5EF4-FFF2-40B4-BE49-F238E27FC236}">
                <a16:creationId xmlns:a16="http://schemas.microsoft.com/office/drawing/2014/main" id="{DA93FDDA-5817-4871-8B43-9A7ADD808B7D}"/>
              </a:ext>
            </a:extLst>
          </p:cNvPr>
          <p:cNvSpPr/>
          <p:nvPr/>
        </p:nvSpPr>
        <p:spPr>
          <a:xfrm>
            <a:off x="0" y="1746914"/>
            <a:ext cx="12192000" cy="4225800"/>
          </a:xfrm>
          <a:prstGeom prst="rect">
            <a:avLst/>
          </a:prstGeom>
          <a:solidFill>
            <a:schemeClr val="bg1"/>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2893BB6A-5235-40A9-B9FD-4DB5696FA7A5}"/>
              </a:ext>
            </a:extLst>
          </p:cNvPr>
          <p:cNvSpPr>
            <a:spLocks noGrp="1"/>
          </p:cNvSpPr>
          <p:nvPr>
            <p:ph type="title"/>
          </p:nvPr>
        </p:nvSpPr>
        <p:spPr>
          <a:xfrm>
            <a:off x="573751" y="1049240"/>
            <a:ext cx="11486985" cy="697674"/>
          </a:xfrm>
        </p:spPr>
        <p:txBody>
          <a:bodyPr>
            <a:normAutofit fontScale="90000"/>
          </a:bodyPr>
          <a:lstStyle/>
          <a:p>
            <a:r>
              <a:rPr lang="en-US" b="1" dirty="0">
                <a:solidFill>
                  <a:schemeClr val="bg1"/>
                </a:solidFill>
                <a:latin typeface="Cambria" panose="02040503050406030204" pitchFamily="18" charset="0"/>
              </a:rPr>
              <a:t>Strategies/Action Steps-Primary Goal 1</a:t>
            </a:r>
            <a:br>
              <a:rPr lang="en-US" dirty="0">
                <a:effectLst/>
              </a:rPr>
            </a:br>
            <a:endParaRPr lang="en-US" dirty="0"/>
          </a:p>
        </p:txBody>
      </p:sp>
      <p:sp>
        <p:nvSpPr>
          <p:cNvPr id="3" name="Content Placeholder 2">
            <a:extLst>
              <a:ext uri="{FF2B5EF4-FFF2-40B4-BE49-F238E27FC236}">
                <a16:creationId xmlns:a16="http://schemas.microsoft.com/office/drawing/2014/main" id="{F5123DA9-8CBD-48C4-BCE4-536714BF6400}"/>
              </a:ext>
            </a:extLst>
          </p:cNvPr>
          <p:cNvSpPr>
            <a:spLocks noGrp="1"/>
          </p:cNvSpPr>
          <p:nvPr>
            <p:ph idx="1"/>
          </p:nvPr>
        </p:nvSpPr>
        <p:spPr>
          <a:xfrm>
            <a:off x="254638" y="1746914"/>
            <a:ext cx="11806099" cy="4101585"/>
          </a:xfrm>
        </p:spPr>
        <p:txBody>
          <a:bodyPr vert="horz" lIns="45720" tIns="45720" rIns="45720" bIns="45720" rtlCol="0" anchor="t">
            <a:normAutofit/>
          </a:bodyPr>
          <a:lstStyle/>
          <a:p>
            <a:pPr marL="736600" indent="-504190">
              <a:buClr>
                <a:srgbClr val="FF0000"/>
              </a:buClr>
              <a:buFont typeface="Wingdings" panose="05000000000000000000" pitchFamily="2" charset="2"/>
              <a:buChar char="v"/>
            </a:pPr>
            <a:r>
              <a:rPr lang="en-US" sz="2200" dirty="0">
                <a:latin typeface="Cambria" panose="02040503050406030204" pitchFamily="18" charset="0"/>
                <a:ea typeface="Calibri" panose="020F0502020204030204" pitchFamily="34" charset="0"/>
                <a:cs typeface="Times New Roman" panose="02020603050405020304" pitchFamily="18" charset="0"/>
              </a:rPr>
              <a:t>Student Course Selection Process includes a plan for a conditional Alternate Schedule (i.e. SMART Schedule/TWP PRIDE) so students can select an 8th course of student. That 8th course of study would be singled out separately on the student courses selections for 2019-2020 on a conditional basis (that the 2019-2020 district budget can sustain the staffing needs required for implementing an Alternate Schedule (i.e.  SMART Schedule /TWP PRIDE).)</a:t>
            </a:r>
            <a:endParaRPr lang="en-US"/>
          </a:p>
          <a:p>
            <a:pPr marL="736600" indent="-504190">
              <a:buClr>
                <a:srgbClr val="FF0000"/>
              </a:buClr>
              <a:buFont typeface="Wingdings" panose="05000000000000000000" pitchFamily="2" charset="2"/>
              <a:buChar char="v"/>
            </a:pPr>
            <a:r>
              <a:rPr lang="en-US" sz="2200" dirty="0">
                <a:latin typeface="Cambria" panose="02040503050406030204" pitchFamily="18" charset="0"/>
                <a:ea typeface="Calibri" panose="020F0502020204030204" pitchFamily="34" charset="0"/>
                <a:cs typeface="Times New Roman" panose="02020603050405020304" pitchFamily="18" charset="0"/>
              </a:rPr>
              <a:t>Proposal for Improvement submitted to BOE Committee’s for Approval (IA Committee, Finance Committee)</a:t>
            </a:r>
            <a:endParaRPr lang="en-US" sz="2200" dirty="0">
              <a:latin typeface="Cambria" panose="02040503050406030204" pitchFamily="18" charset="0"/>
              <a:ea typeface="Cambria"/>
              <a:cs typeface="Times New Roman" panose="02020603050405020304" pitchFamily="18" charset="0"/>
            </a:endParaRPr>
          </a:p>
          <a:p>
            <a:pPr marL="736600" indent="-504190">
              <a:buClr>
                <a:srgbClr val="FF0000"/>
              </a:buClr>
              <a:buFont typeface="Wingdings" panose="05000000000000000000" pitchFamily="2" charset="2"/>
              <a:buChar char="v"/>
            </a:pPr>
            <a:r>
              <a:rPr lang="en-US" sz="2200" dirty="0">
                <a:latin typeface="Cambria" panose="02040503050406030204" pitchFamily="18" charset="0"/>
                <a:ea typeface="Calibri" panose="020F0502020204030204" pitchFamily="34" charset="0"/>
                <a:cs typeface="Times New Roman" panose="02020603050405020304" pitchFamily="18" charset="0"/>
              </a:rPr>
              <a:t>Proposal for Improvement submitted to full BOE for approval</a:t>
            </a:r>
            <a:endParaRPr lang="en-US" sz="2200" dirty="0">
              <a:latin typeface="Cambria" panose="02040503050406030204" pitchFamily="18" charset="0"/>
              <a:ea typeface="Cambria"/>
              <a:cs typeface="Times New Roman" panose="02020603050405020304" pitchFamily="18" charset="0"/>
            </a:endParaRPr>
          </a:p>
          <a:p>
            <a:pPr marL="736600" indent="-504190">
              <a:buClr>
                <a:srgbClr val="FF0000"/>
              </a:buClr>
              <a:buFont typeface="Wingdings" panose="05000000000000000000" pitchFamily="2" charset="2"/>
              <a:buChar char="v"/>
            </a:pPr>
            <a:r>
              <a:rPr lang="en-US" sz="2200" dirty="0">
                <a:latin typeface="Cambria" panose="02040503050406030204" pitchFamily="18" charset="0"/>
                <a:ea typeface="Calibri" panose="020F0502020204030204" pitchFamily="34" charset="0"/>
                <a:cs typeface="Times New Roman" panose="02020603050405020304" pitchFamily="18" charset="0"/>
              </a:rPr>
              <a:t>Upon BOE approval, develop and implement a comprehensive communication plan to include all teachers, all students, all parents, and the school community</a:t>
            </a:r>
            <a:endParaRPr lang="en-US" sz="2200" dirty="0">
              <a:latin typeface="Cambria" panose="02040503050406030204" pitchFamily="18" charset="0"/>
              <a:ea typeface="Cambria"/>
              <a:cs typeface="Times New Roman" panose="02020603050405020304" pitchFamily="18" charset="0"/>
            </a:endParaRPr>
          </a:p>
          <a:p>
            <a:endParaRPr lang="en-US" dirty="0"/>
          </a:p>
          <a:p>
            <a:endParaRPr lang="en-US" dirty="0"/>
          </a:p>
        </p:txBody>
      </p:sp>
      <p:sp>
        <p:nvSpPr>
          <p:cNvPr id="6" name="Freeform 8">
            <a:extLst>
              <a:ext uri="{FF2B5EF4-FFF2-40B4-BE49-F238E27FC236}">
                <a16:creationId xmlns:a16="http://schemas.microsoft.com/office/drawing/2014/main" id="{F05FAAEA-7BE1-4CF4-AEFA-EBFE13A3EE21}"/>
              </a:ext>
            </a:extLst>
          </p:cNvPr>
          <p:cNvSpPr/>
          <p:nvPr/>
        </p:nvSpPr>
        <p:spPr>
          <a:xfrm>
            <a:off x="5022377"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7" name="Freeform 8">
            <a:extLst>
              <a:ext uri="{FF2B5EF4-FFF2-40B4-BE49-F238E27FC236}">
                <a16:creationId xmlns:a16="http://schemas.microsoft.com/office/drawing/2014/main" id="{B2BD358A-E060-452A-BDBA-98EA059C3E39}"/>
              </a:ext>
            </a:extLst>
          </p:cNvPr>
          <p:cNvSpPr/>
          <p:nvPr/>
        </p:nvSpPr>
        <p:spPr>
          <a:xfrm>
            <a:off x="9173571"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8" name="Freeform 8">
            <a:extLst>
              <a:ext uri="{FF2B5EF4-FFF2-40B4-BE49-F238E27FC236}">
                <a16:creationId xmlns:a16="http://schemas.microsoft.com/office/drawing/2014/main" id="{40820212-D2E4-4273-9918-58B859007BFF}"/>
              </a:ext>
            </a:extLst>
          </p:cNvPr>
          <p:cNvSpPr/>
          <p:nvPr/>
        </p:nvSpPr>
        <p:spPr>
          <a:xfrm>
            <a:off x="1473490" y="6437318"/>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Tree>
    <p:extLst>
      <p:ext uri="{BB962C8B-B14F-4D97-AF65-F5344CB8AC3E}">
        <p14:creationId xmlns:p14="http://schemas.microsoft.com/office/powerpoint/2010/main" val="126785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250"/>
                                        <p:tgtEl>
                                          <p:spTgt spid="5"/>
                                        </p:tgtEl>
                                      </p:cBhvr>
                                    </p:animEffect>
                                  </p:childTnLst>
                                </p:cTn>
                              </p:par>
                            </p:childTnLst>
                          </p:cTn>
                        </p:par>
                        <p:par>
                          <p:cTn id="11" fill="hold">
                            <p:stCondLst>
                              <p:cond delay="1750"/>
                            </p:stCondLst>
                            <p:childTnLst>
                              <p:par>
                                <p:cTn id="12" presetID="2" presetClass="entr" presetSubtype="4" decel="5400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decel="5400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ppt_x"/>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decel="5400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ppt_x"/>
                                          </p:val>
                                        </p:tav>
                                        <p:tav tm="100000">
                                          <p:val>
                                            <p:strVal val="#ppt_x"/>
                                          </p:val>
                                        </p:tav>
                                      </p:tavLst>
                                    </p:anim>
                                    <p:anim calcmode="lin" valueType="num">
                                      <p:cBhvr additive="base">
                                        <p:cTn id="23"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7" grpId="0" animBg="1"/>
      <p:bldP spid="8"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D1FC6B-0A24-453D-8975-6D0BEBE5BD14}"/>
              </a:ext>
            </a:extLst>
          </p:cNvPr>
          <p:cNvSpPr/>
          <p:nvPr/>
        </p:nvSpPr>
        <p:spPr>
          <a:xfrm>
            <a:off x="0" y="649564"/>
            <a:ext cx="12192000" cy="885611"/>
          </a:xfrm>
          <a:prstGeom prst="rect">
            <a:avLst/>
          </a:prstGeom>
          <a:solidFill>
            <a:srgbClr val="629DD1">
              <a:lumMod val="75000"/>
            </a:srgbClr>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4" name="Rectangle 3">
            <a:extLst>
              <a:ext uri="{FF2B5EF4-FFF2-40B4-BE49-F238E27FC236}">
                <a16:creationId xmlns:a16="http://schemas.microsoft.com/office/drawing/2014/main" id="{DA93FDDA-5817-4871-8B43-9A7ADD808B7D}"/>
              </a:ext>
            </a:extLst>
          </p:cNvPr>
          <p:cNvSpPr/>
          <p:nvPr/>
        </p:nvSpPr>
        <p:spPr>
          <a:xfrm>
            <a:off x="0" y="1871129"/>
            <a:ext cx="12192000" cy="4012682"/>
          </a:xfrm>
          <a:prstGeom prst="rect">
            <a:avLst/>
          </a:prstGeom>
          <a:solidFill>
            <a:schemeClr val="bg1"/>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2893BB6A-5235-40A9-B9FD-4DB5696FA7A5}"/>
              </a:ext>
            </a:extLst>
          </p:cNvPr>
          <p:cNvSpPr>
            <a:spLocks noGrp="1"/>
          </p:cNvSpPr>
          <p:nvPr>
            <p:ph type="title"/>
          </p:nvPr>
        </p:nvSpPr>
        <p:spPr>
          <a:xfrm>
            <a:off x="573751" y="1049240"/>
            <a:ext cx="11373409" cy="697674"/>
          </a:xfrm>
        </p:spPr>
        <p:txBody>
          <a:bodyPr>
            <a:normAutofit fontScale="90000"/>
          </a:bodyPr>
          <a:lstStyle/>
          <a:p>
            <a:r>
              <a:rPr lang="en-US" b="1" dirty="0">
                <a:solidFill>
                  <a:schemeClr val="bg1"/>
                </a:solidFill>
                <a:latin typeface="Cambria" panose="02040503050406030204" pitchFamily="18" charset="0"/>
              </a:rPr>
              <a:t>Strategies/Action Steps-Objective 1</a:t>
            </a:r>
            <a:br>
              <a:rPr lang="en-US" dirty="0">
                <a:effectLst/>
              </a:rPr>
            </a:br>
            <a:endParaRPr lang="en-US" dirty="0"/>
          </a:p>
        </p:txBody>
      </p:sp>
      <p:sp>
        <p:nvSpPr>
          <p:cNvPr id="3" name="Content Placeholder 2">
            <a:extLst>
              <a:ext uri="{FF2B5EF4-FFF2-40B4-BE49-F238E27FC236}">
                <a16:creationId xmlns:a16="http://schemas.microsoft.com/office/drawing/2014/main" id="{F5123DA9-8CBD-48C4-BCE4-536714BF6400}"/>
              </a:ext>
            </a:extLst>
          </p:cNvPr>
          <p:cNvSpPr>
            <a:spLocks noGrp="1"/>
          </p:cNvSpPr>
          <p:nvPr>
            <p:ph idx="1"/>
          </p:nvPr>
        </p:nvSpPr>
        <p:spPr>
          <a:xfrm>
            <a:off x="966613" y="2295985"/>
            <a:ext cx="10258773" cy="2936874"/>
          </a:xfrm>
        </p:spPr>
        <p:txBody>
          <a:bodyPr>
            <a:noAutofit/>
          </a:bodyPr>
          <a:lstStyle/>
          <a:p>
            <a:pPr marL="736600" indent="-504825">
              <a:buClr>
                <a:srgbClr val="FF0000"/>
              </a:buClr>
              <a:buFont typeface="Wingdings" panose="05000000000000000000" pitchFamily="2" charset="2"/>
              <a:buChar char="v"/>
            </a:pPr>
            <a:r>
              <a:rPr lang="en-US" sz="2200" dirty="0">
                <a:latin typeface="Constantia" panose="02030602050306030303" pitchFamily="18" charset="0"/>
              </a:rPr>
              <a:t>Based on identified needs and assessment results, the team will select </a:t>
            </a:r>
            <a:br>
              <a:rPr lang="en-US" sz="2200" dirty="0">
                <a:latin typeface="Constantia" panose="02030602050306030303" pitchFamily="18" charset="0"/>
              </a:rPr>
            </a:br>
            <a:r>
              <a:rPr lang="en-US" sz="2200" dirty="0">
                <a:latin typeface="Constantia" panose="02030602050306030303" pitchFamily="18" charset="0"/>
              </a:rPr>
              <a:t>	one or more interventions to implement</a:t>
            </a:r>
          </a:p>
          <a:p>
            <a:pPr marL="736600" indent="-504825">
              <a:buClr>
                <a:srgbClr val="FF0000"/>
              </a:buClr>
              <a:buFont typeface="Wingdings" panose="05000000000000000000" pitchFamily="2" charset="2"/>
              <a:buChar char="v"/>
            </a:pPr>
            <a:r>
              <a:rPr lang="en-US" sz="2200" dirty="0">
                <a:latin typeface="Constantia" panose="02030602050306030303" pitchFamily="18" charset="0"/>
              </a:rPr>
              <a:t>Review/Revise as necessary, District Policies and Regulations to address adoptions or changes in practices related to HIB, Discipline, School Climate Initiatives</a:t>
            </a:r>
          </a:p>
          <a:p>
            <a:pPr marL="736600" indent="-504825">
              <a:buClr>
                <a:srgbClr val="FF0000"/>
              </a:buClr>
              <a:buFont typeface="Wingdings" panose="05000000000000000000" pitchFamily="2" charset="2"/>
              <a:buChar char="v"/>
            </a:pPr>
            <a:r>
              <a:rPr lang="en-US" sz="2200" dirty="0">
                <a:latin typeface="Constantia" panose="02030602050306030303" pitchFamily="18" charset="0"/>
              </a:rPr>
              <a:t>Administer Climate Survey to identify growth/future needs</a:t>
            </a:r>
          </a:p>
          <a:p>
            <a:pPr marL="588391" lvl="2" indent="0">
              <a:buClr>
                <a:srgbClr val="FF0000"/>
              </a:buClr>
              <a:buNone/>
            </a:pPr>
            <a:endParaRPr lang="en-US" sz="2200" dirty="0">
              <a:latin typeface="Constantia" panose="02030602050306030303" pitchFamily="18" charset="0"/>
            </a:endParaRPr>
          </a:p>
        </p:txBody>
      </p:sp>
      <p:sp>
        <p:nvSpPr>
          <p:cNvPr id="6" name="Freeform 8">
            <a:extLst>
              <a:ext uri="{FF2B5EF4-FFF2-40B4-BE49-F238E27FC236}">
                <a16:creationId xmlns:a16="http://schemas.microsoft.com/office/drawing/2014/main" id="{F05FAAEA-7BE1-4CF4-AEFA-EBFE13A3EE21}"/>
              </a:ext>
            </a:extLst>
          </p:cNvPr>
          <p:cNvSpPr/>
          <p:nvPr/>
        </p:nvSpPr>
        <p:spPr>
          <a:xfrm>
            <a:off x="5022377"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7" name="Freeform 8">
            <a:extLst>
              <a:ext uri="{FF2B5EF4-FFF2-40B4-BE49-F238E27FC236}">
                <a16:creationId xmlns:a16="http://schemas.microsoft.com/office/drawing/2014/main" id="{B2BD358A-E060-452A-BDBA-98EA059C3E39}"/>
              </a:ext>
            </a:extLst>
          </p:cNvPr>
          <p:cNvSpPr/>
          <p:nvPr/>
        </p:nvSpPr>
        <p:spPr>
          <a:xfrm>
            <a:off x="9173571"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8" name="Freeform 8">
            <a:extLst>
              <a:ext uri="{FF2B5EF4-FFF2-40B4-BE49-F238E27FC236}">
                <a16:creationId xmlns:a16="http://schemas.microsoft.com/office/drawing/2014/main" id="{40820212-D2E4-4273-9918-58B859007BFF}"/>
              </a:ext>
            </a:extLst>
          </p:cNvPr>
          <p:cNvSpPr/>
          <p:nvPr/>
        </p:nvSpPr>
        <p:spPr>
          <a:xfrm>
            <a:off x="1473490" y="6437318"/>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Tree>
    <p:extLst>
      <p:ext uri="{BB962C8B-B14F-4D97-AF65-F5344CB8AC3E}">
        <p14:creationId xmlns:p14="http://schemas.microsoft.com/office/powerpoint/2010/main" val="212525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250"/>
                                        <p:tgtEl>
                                          <p:spTgt spid="5"/>
                                        </p:tgtEl>
                                      </p:cBhvr>
                                    </p:animEffect>
                                  </p:childTnLst>
                                </p:cTn>
                              </p:par>
                            </p:childTnLst>
                          </p:cTn>
                        </p:par>
                        <p:par>
                          <p:cTn id="11" fill="hold">
                            <p:stCondLst>
                              <p:cond delay="1750"/>
                            </p:stCondLst>
                            <p:childTnLst>
                              <p:par>
                                <p:cTn id="12" presetID="2" presetClass="entr" presetSubtype="4" decel="5400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decel="5400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ppt_x"/>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decel="5400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ppt_x"/>
                                          </p:val>
                                        </p:tav>
                                        <p:tav tm="100000">
                                          <p:val>
                                            <p:strVal val="#ppt_x"/>
                                          </p:val>
                                        </p:tav>
                                      </p:tavLst>
                                    </p:anim>
                                    <p:anim calcmode="lin" valueType="num">
                                      <p:cBhvr additive="base">
                                        <p:cTn id="23"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7" grpId="0" animBg="1"/>
      <p:bldP spid="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E77BE4-4FDF-4449-9924-E65A05E042AF}"/>
              </a:ext>
            </a:extLst>
          </p:cNvPr>
          <p:cNvSpPr/>
          <p:nvPr/>
        </p:nvSpPr>
        <p:spPr>
          <a:xfrm>
            <a:off x="0" y="1543691"/>
            <a:ext cx="12192000" cy="401268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6" name="TextBox 15">
            <a:extLst>
              <a:ext uri="{FF2B5EF4-FFF2-40B4-BE49-F238E27FC236}">
                <a16:creationId xmlns:a16="http://schemas.microsoft.com/office/drawing/2014/main" id="{AFAD095D-E8CD-4089-9B73-BDA0DBC0AA3D}"/>
              </a:ext>
            </a:extLst>
          </p:cNvPr>
          <p:cNvSpPr txBox="1"/>
          <p:nvPr/>
        </p:nvSpPr>
        <p:spPr>
          <a:xfrm>
            <a:off x="-1248910" y="1943674"/>
            <a:ext cx="7215376" cy="2838041"/>
          </a:xfrm>
          <a:prstGeom prst="rect">
            <a:avLst/>
          </a:prstGeom>
          <a:noFill/>
          <a:ln>
            <a:noFill/>
          </a:ln>
        </p:spPr>
        <p:txBody>
          <a:bodyPr wrap="square" lIns="0" tIns="0" rIns="0" bIns="0" rtlCol="0" anchor="ctr" anchorCtr="0">
            <a:noAutofit/>
          </a:bodyPr>
          <a:lstStyle/>
          <a:p>
            <a:pPr algn="ctr" defTabSz="457200"/>
            <a:r>
              <a:rPr lang="en-US" sz="2800" b="1" dirty="0">
                <a:solidFill>
                  <a:prstClr val="white"/>
                </a:solidFill>
                <a:latin typeface="Cambria" panose="02040503050406030204" pitchFamily="18" charset="0"/>
                <a:ea typeface="Source Sans Pro ExtraLight" charset="0"/>
                <a:cs typeface="Source Sans Pro ExtraLight" charset="0"/>
              </a:rPr>
              <a:t>Implications for </a:t>
            </a:r>
          </a:p>
          <a:p>
            <a:pPr algn="ctr" defTabSz="457200"/>
            <a:r>
              <a:rPr lang="en-US" sz="2800" b="1" dirty="0">
                <a:solidFill>
                  <a:prstClr val="white"/>
                </a:solidFill>
                <a:latin typeface="Cambria" panose="02040503050406030204" pitchFamily="18" charset="0"/>
                <a:ea typeface="Source Sans Pro ExtraLight" charset="0"/>
                <a:cs typeface="Source Sans Pro ExtraLight" charset="0"/>
              </a:rPr>
              <a:t>Professional Development</a:t>
            </a:r>
            <a:endParaRPr lang="en-US" sz="2800" b="1" dirty="0">
              <a:solidFill>
                <a:prstClr val="white"/>
              </a:solidFill>
              <a:latin typeface="Cambria" panose="02040503050406030204" pitchFamily="18" charset="0"/>
              <a:ea typeface="Calibri" charset="0"/>
              <a:cs typeface="Calibri" charset="0"/>
            </a:endParaRPr>
          </a:p>
        </p:txBody>
      </p:sp>
      <p:sp>
        <p:nvSpPr>
          <p:cNvPr id="14" name="Chevron 3">
            <a:extLst>
              <a:ext uri="{FF2B5EF4-FFF2-40B4-BE49-F238E27FC236}">
                <a16:creationId xmlns:a16="http://schemas.microsoft.com/office/drawing/2014/main" id="{438DB4F6-6F9F-46EE-9E20-E4508EAF64E2}"/>
              </a:ext>
            </a:extLst>
          </p:cNvPr>
          <p:cNvSpPr/>
          <p:nvPr/>
        </p:nvSpPr>
        <p:spPr>
          <a:xfrm>
            <a:off x="3138251" y="798397"/>
            <a:ext cx="2323302" cy="5208105"/>
          </a:xfrm>
          <a:prstGeom prst="chevron">
            <a:avLst>
              <a:gd name="adj" fmla="val 8401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dirty="0">
              <a:solidFill>
                <a:prstClr val="black"/>
              </a:solidFill>
              <a:latin typeface="Tw Cen MT" panose="020B0602020104020603"/>
            </a:endParaRPr>
          </a:p>
        </p:txBody>
      </p:sp>
      <p:pic>
        <p:nvPicPr>
          <p:cNvPr id="15" name="Picture 14">
            <a:extLst>
              <a:ext uri="{FF2B5EF4-FFF2-40B4-BE49-F238E27FC236}">
                <a16:creationId xmlns:a16="http://schemas.microsoft.com/office/drawing/2014/main" id="{5C583128-6C10-495B-BE5D-EB218837F9A6}"/>
              </a:ext>
            </a:extLst>
          </p:cNvPr>
          <p:cNvPicPr>
            <a:picLocks noChangeAspect="1"/>
          </p:cNvPicPr>
          <p:nvPr/>
        </p:nvPicPr>
        <p:blipFill>
          <a:blip r:embed="rId3"/>
          <a:stretch>
            <a:fillRect/>
          </a:stretch>
        </p:blipFill>
        <p:spPr>
          <a:xfrm>
            <a:off x="2721468" y="-26550"/>
            <a:ext cx="2859800" cy="6858000"/>
          </a:xfrm>
          <a:prstGeom prst="rect">
            <a:avLst/>
          </a:prstGeom>
        </p:spPr>
      </p:pic>
      <p:sp>
        <p:nvSpPr>
          <p:cNvPr id="2" name="TextBox 1">
            <a:extLst>
              <a:ext uri="{FF2B5EF4-FFF2-40B4-BE49-F238E27FC236}">
                <a16:creationId xmlns:a16="http://schemas.microsoft.com/office/drawing/2014/main" id="{C5B7140C-4AF1-405D-88BD-F4547C265985}"/>
              </a:ext>
            </a:extLst>
          </p:cNvPr>
          <p:cNvSpPr txBox="1"/>
          <p:nvPr/>
        </p:nvSpPr>
        <p:spPr>
          <a:xfrm>
            <a:off x="5760963" y="2304239"/>
            <a:ext cx="6251341" cy="2862322"/>
          </a:xfrm>
          <a:prstGeom prst="rect">
            <a:avLst/>
          </a:prstGeom>
          <a:noFill/>
        </p:spPr>
        <p:txBody>
          <a:bodyPr wrap="square" rtlCol="0">
            <a:spAutoFit/>
          </a:bodyPr>
          <a:lstStyle/>
          <a:p>
            <a:r>
              <a:rPr lang="en-US" sz="2400" dirty="0">
                <a:solidFill>
                  <a:schemeClr val="bg1"/>
                </a:solidFill>
                <a:latin typeface="Cambria" panose="02040503050406030204" pitchFamily="18" charset="0"/>
              </a:rPr>
              <a:t>Social Emotional Learning activities to be added to the District Professional Development Plan</a:t>
            </a:r>
            <a:br>
              <a:rPr lang="en-US" sz="2400" dirty="0">
                <a:solidFill>
                  <a:schemeClr val="bg1"/>
                </a:solidFill>
                <a:latin typeface="Cambria" panose="02040503050406030204" pitchFamily="18" charset="0"/>
              </a:rPr>
            </a:br>
            <a:endParaRPr lang="en-US" sz="2400" dirty="0">
              <a:solidFill>
                <a:schemeClr val="bg1"/>
              </a:solidFill>
              <a:latin typeface="Cambria" panose="02040503050406030204" pitchFamily="18" charset="0"/>
            </a:endParaRPr>
          </a:p>
          <a:p>
            <a:r>
              <a:rPr lang="en-US" sz="2400" dirty="0">
                <a:solidFill>
                  <a:schemeClr val="bg1"/>
                </a:solidFill>
                <a:latin typeface="Cambria" panose="02040503050406030204" pitchFamily="18" charset="0"/>
              </a:rPr>
              <a:t>Restorative practices training for administrators</a:t>
            </a:r>
          </a:p>
          <a:p>
            <a:r>
              <a:rPr lang="en-US" dirty="0"/>
              <a:t>.</a:t>
            </a:r>
          </a:p>
          <a:p>
            <a:endParaRPr lang="en-US" dirty="0"/>
          </a:p>
        </p:txBody>
      </p:sp>
    </p:spTree>
    <p:extLst>
      <p:ext uri="{BB962C8B-B14F-4D97-AF65-F5344CB8AC3E}">
        <p14:creationId xmlns:p14="http://schemas.microsoft.com/office/powerpoint/2010/main" val="281381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 presetClass="entr" presetSubtype="8" decel="50000" fill="hold" nodeType="withEffect">
                                  <p:stCondLst>
                                    <p:cond delay="10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1250" fill="hold"/>
                                        <p:tgtEl>
                                          <p:spTgt spid="15"/>
                                        </p:tgtEl>
                                        <p:attrNameLst>
                                          <p:attrName>ppt_x</p:attrName>
                                        </p:attrNameLst>
                                      </p:cBhvr>
                                      <p:tavLst>
                                        <p:tav tm="0">
                                          <p:val>
                                            <p:strVal val="0-#ppt_w/2"/>
                                          </p:val>
                                        </p:tav>
                                        <p:tav tm="100000">
                                          <p:val>
                                            <p:strVal val="#ppt_x"/>
                                          </p:val>
                                        </p:tav>
                                      </p:tavLst>
                                    </p:anim>
                                    <p:anim calcmode="lin" valueType="num">
                                      <p:cBhvr additive="base">
                                        <p:cTn id="11" dur="1250" fill="hold"/>
                                        <p:tgtEl>
                                          <p:spTgt spid="15"/>
                                        </p:tgtEl>
                                        <p:attrNameLst>
                                          <p:attrName>ppt_y</p:attrName>
                                        </p:attrNameLst>
                                      </p:cBhvr>
                                      <p:tavLst>
                                        <p:tav tm="0">
                                          <p:val>
                                            <p:strVal val="#ppt_y"/>
                                          </p:val>
                                        </p:tav>
                                        <p:tav tm="100000">
                                          <p:val>
                                            <p:strVal val="#ppt_y"/>
                                          </p:val>
                                        </p:tav>
                                      </p:tavLst>
                                    </p:anim>
                                  </p:childTnLst>
                                </p:cTn>
                              </p:par>
                              <p:par>
                                <p:cTn id="12" presetID="2" presetClass="entr" presetSubtype="8" decel="45000"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1250" fill="hold"/>
                                        <p:tgtEl>
                                          <p:spTgt spid="14"/>
                                        </p:tgtEl>
                                        <p:attrNameLst>
                                          <p:attrName>ppt_x</p:attrName>
                                        </p:attrNameLst>
                                      </p:cBhvr>
                                      <p:tavLst>
                                        <p:tav tm="0">
                                          <p:val>
                                            <p:strVal val="0-#ppt_w/2"/>
                                          </p:val>
                                        </p:tav>
                                        <p:tav tm="100000">
                                          <p:val>
                                            <p:strVal val="#ppt_x"/>
                                          </p:val>
                                        </p:tav>
                                      </p:tavLst>
                                    </p:anim>
                                    <p:anim calcmode="lin" valueType="num">
                                      <p:cBhvr additive="base">
                                        <p:cTn id="15" dur="1250" fill="hold"/>
                                        <p:tgtEl>
                                          <p:spTgt spid="14"/>
                                        </p:tgtEl>
                                        <p:attrNameLst>
                                          <p:attrName>ppt_y</p:attrName>
                                        </p:attrNameLst>
                                      </p:cBhvr>
                                      <p:tavLst>
                                        <p:tav tm="0">
                                          <p:val>
                                            <p:strVal val="#ppt_y"/>
                                          </p:val>
                                        </p:tav>
                                        <p:tav tm="100000">
                                          <p:val>
                                            <p:strVal val="#ppt_y"/>
                                          </p:val>
                                        </p:tav>
                                      </p:tavLst>
                                    </p:anim>
                                  </p:childTnLst>
                                </p:cTn>
                              </p:par>
                              <p:par>
                                <p:cTn id="16" presetID="22" presetClass="entr" presetSubtype="8" fill="hold" grpId="0" nodeType="withEffect">
                                  <p:stCondLst>
                                    <p:cond delay="50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14"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E77BE4-4FDF-4449-9924-E65A05E042AF}"/>
              </a:ext>
            </a:extLst>
          </p:cNvPr>
          <p:cNvSpPr/>
          <p:nvPr/>
        </p:nvSpPr>
        <p:spPr>
          <a:xfrm>
            <a:off x="0" y="1543691"/>
            <a:ext cx="12192000" cy="401268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6" name="TextBox 15">
            <a:extLst>
              <a:ext uri="{FF2B5EF4-FFF2-40B4-BE49-F238E27FC236}">
                <a16:creationId xmlns:a16="http://schemas.microsoft.com/office/drawing/2014/main" id="{AFAD095D-E8CD-4089-9B73-BDA0DBC0AA3D}"/>
              </a:ext>
            </a:extLst>
          </p:cNvPr>
          <p:cNvSpPr txBox="1"/>
          <p:nvPr/>
        </p:nvSpPr>
        <p:spPr>
          <a:xfrm>
            <a:off x="-1248910" y="1943674"/>
            <a:ext cx="7215376" cy="2838041"/>
          </a:xfrm>
          <a:prstGeom prst="rect">
            <a:avLst/>
          </a:prstGeom>
          <a:noFill/>
          <a:ln>
            <a:noFill/>
          </a:ln>
        </p:spPr>
        <p:txBody>
          <a:bodyPr wrap="square" lIns="0" tIns="0" rIns="0" bIns="0" rtlCol="0" anchor="ctr" anchorCtr="0">
            <a:noAutofit/>
          </a:bodyPr>
          <a:lstStyle/>
          <a:p>
            <a:pPr algn="ctr" defTabSz="457200"/>
            <a:r>
              <a:rPr lang="en-US" sz="2800" b="1" dirty="0">
                <a:solidFill>
                  <a:prstClr val="white"/>
                </a:solidFill>
                <a:latin typeface="Cambria" panose="02040503050406030204" pitchFamily="18" charset="0"/>
                <a:ea typeface="Source Sans Pro ExtraLight" charset="0"/>
                <a:cs typeface="Source Sans Pro ExtraLight" charset="0"/>
              </a:rPr>
              <a:t>Implications for </a:t>
            </a:r>
          </a:p>
          <a:p>
            <a:pPr algn="ctr" defTabSz="457200"/>
            <a:r>
              <a:rPr lang="en-US" sz="2800" b="1" dirty="0">
                <a:solidFill>
                  <a:prstClr val="white"/>
                </a:solidFill>
                <a:latin typeface="Cambria" panose="02040503050406030204" pitchFamily="18" charset="0"/>
                <a:ea typeface="Calibri" charset="0"/>
                <a:cs typeface="Calibri" charset="0"/>
              </a:rPr>
              <a:t>Stakeholders</a:t>
            </a:r>
          </a:p>
        </p:txBody>
      </p:sp>
      <p:sp>
        <p:nvSpPr>
          <p:cNvPr id="14" name="Chevron 3">
            <a:extLst>
              <a:ext uri="{FF2B5EF4-FFF2-40B4-BE49-F238E27FC236}">
                <a16:creationId xmlns:a16="http://schemas.microsoft.com/office/drawing/2014/main" id="{438DB4F6-6F9F-46EE-9E20-E4508EAF64E2}"/>
              </a:ext>
            </a:extLst>
          </p:cNvPr>
          <p:cNvSpPr/>
          <p:nvPr/>
        </p:nvSpPr>
        <p:spPr>
          <a:xfrm>
            <a:off x="3138251" y="798397"/>
            <a:ext cx="2323302" cy="5208105"/>
          </a:xfrm>
          <a:prstGeom prst="chevron">
            <a:avLst>
              <a:gd name="adj" fmla="val 8401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dirty="0">
              <a:solidFill>
                <a:prstClr val="black"/>
              </a:solidFill>
              <a:latin typeface="Tw Cen MT" panose="020B0602020104020603"/>
            </a:endParaRPr>
          </a:p>
        </p:txBody>
      </p:sp>
      <p:pic>
        <p:nvPicPr>
          <p:cNvPr id="15" name="Picture 14">
            <a:extLst>
              <a:ext uri="{FF2B5EF4-FFF2-40B4-BE49-F238E27FC236}">
                <a16:creationId xmlns:a16="http://schemas.microsoft.com/office/drawing/2014/main" id="{5C583128-6C10-495B-BE5D-EB218837F9A6}"/>
              </a:ext>
            </a:extLst>
          </p:cNvPr>
          <p:cNvPicPr>
            <a:picLocks noChangeAspect="1"/>
          </p:cNvPicPr>
          <p:nvPr/>
        </p:nvPicPr>
        <p:blipFill>
          <a:blip r:embed="rId3"/>
          <a:stretch>
            <a:fillRect/>
          </a:stretch>
        </p:blipFill>
        <p:spPr>
          <a:xfrm>
            <a:off x="2721468" y="-26550"/>
            <a:ext cx="2859800" cy="6858000"/>
          </a:xfrm>
          <a:prstGeom prst="rect">
            <a:avLst/>
          </a:prstGeom>
        </p:spPr>
      </p:pic>
      <p:sp>
        <p:nvSpPr>
          <p:cNvPr id="2" name="TextBox 1">
            <a:extLst>
              <a:ext uri="{FF2B5EF4-FFF2-40B4-BE49-F238E27FC236}">
                <a16:creationId xmlns:a16="http://schemas.microsoft.com/office/drawing/2014/main" id="{C5B7140C-4AF1-405D-88BD-F4547C265985}"/>
              </a:ext>
            </a:extLst>
          </p:cNvPr>
          <p:cNvSpPr txBox="1"/>
          <p:nvPr/>
        </p:nvSpPr>
        <p:spPr>
          <a:xfrm>
            <a:off x="5760963" y="2663785"/>
            <a:ext cx="6251341" cy="1477328"/>
          </a:xfrm>
          <a:prstGeom prst="rect">
            <a:avLst/>
          </a:prstGeom>
          <a:noFill/>
        </p:spPr>
        <p:txBody>
          <a:bodyPr wrap="square" rtlCol="0">
            <a:spAutoFit/>
          </a:bodyPr>
          <a:lstStyle/>
          <a:p>
            <a:r>
              <a:rPr lang="en-US" sz="2400" dirty="0">
                <a:solidFill>
                  <a:schemeClr val="bg1"/>
                </a:solidFill>
                <a:latin typeface="Cambria" panose="02040503050406030204" pitchFamily="18" charset="0"/>
              </a:rPr>
              <a:t>Staff should be invited into this process and communication through each phase is mandatory</a:t>
            </a:r>
          </a:p>
          <a:p>
            <a:endParaRPr lang="en-US" dirty="0"/>
          </a:p>
        </p:txBody>
      </p:sp>
    </p:spTree>
    <p:extLst>
      <p:ext uri="{BB962C8B-B14F-4D97-AF65-F5344CB8AC3E}">
        <p14:creationId xmlns:p14="http://schemas.microsoft.com/office/powerpoint/2010/main" val="342265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 presetClass="entr" presetSubtype="8" decel="50000" fill="hold" nodeType="withEffect">
                                  <p:stCondLst>
                                    <p:cond delay="10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1250" fill="hold"/>
                                        <p:tgtEl>
                                          <p:spTgt spid="15"/>
                                        </p:tgtEl>
                                        <p:attrNameLst>
                                          <p:attrName>ppt_x</p:attrName>
                                        </p:attrNameLst>
                                      </p:cBhvr>
                                      <p:tavLst>
                                        <p:tav tm="0">
                                          <p:val>
                                            <p:strVal val="0-#ppt_w/2"/>
                                          </p:val>
                                        </p:tav>
                                        <p:tav tm="100000">
                                          <p:val>
                                            <p:strVal val="#ppt_x"/>
                                          </p:val>
                                        </p:tav>
                                      </p:tavLst>
                                    </p:anim>
                                    <p:anim calcmode="lin" valueType="num">
                                      <p:cBhvr additive="base">
                                        <p:cTn id="11" dur="1250" fill="hold"/>
                                        <p:tgtEl>
                                          <p:spTgt spid="15"/>
                                        </p:tgtEl>
                                        <p:attrNameLst>
                                          <p:attrName>ppt_y</p:attrName>
                                        </p:attrNameLst>
                                      </p:cBhvr>
                                      <p:tavLst>
                                        <p:tav tm="0">
                                          <p:val>
                                            <p:strVal val="#ppt_y"/>
                                          </p:val>
                                        </p:tav>
                                        <p:tav tm="100000">
                                          <p:val>
                                            <p:strVal val="#ppt_y"/>
                                          </p:val>
                                        </p:tav>
                                      </p:tavLst>
                                    </p:anim>
                                  </p:childTnLst>
                                </p:cTn>
                              </p:par>
                              <p:par>
                                <p:cTn id="12" presetID="2" presetClass="entr" presetSubtype="8" decel="45000"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1250" fill="hold"/>
                                        <p:tgtEl>
                                          <p:spTgt spid="14"/>
                                        </p:tgtEl>
                                        <p:attrNameLst>
                                          <p:attrName>ppt_x</p:attrName>
                                        </p:attrNameLst>
                                      </p:cBhvr>
                                      <p:tavLst>
                                        <p:tav tm="0">
                                          <p:val>
                                            <p:strVal val="0-#ppt_w/2"/>
                                          </p:val>
                                        </p:tav>
                                        <p:tav tm="100000">
                                          <p:val>
                                            <p:strVal val="#ppt_x"/>
                                          </p:val>
                                        </p:tav>
                                      </p:tavLst>
                                    </p:anim>
                                    <p:anim calcmode="lin" valueType="num">
                                      <p:cBhvr additive="base">
                                        <p:cTn id="15" dur="1250" fill="hold"/>
                                        <p:tgtEl>
                                          <p:spTgt spid="14"/>
                                        </p:tgtEl>
                                        <p:attrNameLst>
                                          <p:attrName>ppt_y</p:attrName>
                                        </p:attrNameLst>
                                      </p:cBhvr>
                                      <p:tavLst>
                                        <p:tav tm="0">
                                          <p:val>
                                            <p:strVal val="#ppt_y"/>
                                          </p:val>
                                        </p:tav>
                                        <p:tav tm="100000">
                                          <p:val>
                                            <p:strVal val="#ppt_y"/>
                                          </p:val>
                                        </p:tav>
                                      </p:tavLst>
                                    </p:anim>
                                  </p:childTnLst>
                                </p:cTn>
                              </p:par>
                              <p:par>
                                <p:cTn id="16" presetID="22" presetClass="entr" presetSubtype="8" fill="hold" grpId="0" nodeType="withEffect">
                                  <p:stCondLst>
                                    <p:cond delay="50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14"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E77BE4-4FDF-4449-9924-E65A05E042AF}"/>
              </a:ext>
            </a:extLst>
          </p:cNvPr>
          <p:cNvSpPr/>
          <p:nvPr/>
        </p:nvSpPr>
        <p:spPr>
          <a:xfrm>
            <a:off x="0" y="0"/>
            <a:ext cx="435117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6" name="TextBox 15">
            <a:extLst>
              <a:ext uri="{FF2B5EF4-FFF2-40B4-BE49-F238E27FC236}">
                <a16:creationId xmlns:a16="http://schemas.microsoft.com/office/drawing/2014/main" id="{AFAD095D-E8CD-4089-9B73-BDA0DBC0AA3D}"/>
              </a:ext>
            </a:extLst>
          </p:cNvPr>
          <p:cNvSpPr txBox="1"/>
          <p:nvPr/>
        </p:nvSpPr>
        <p:spPr>
          <a:xfrm>
            <a:off x="199803" y="1888038"/>
            <a:ext cx="2634377" cy="2711329"/>
          </a:xfrm>
          <a:prstGeom prst="rect">
            <a:avLst/>
          </a:prstGeom>
          <a:noFill/>
          <a:ln>
            <a:noFill/>
          </a:ln>
        </p:spPr>
        <p:txBody>
          <a:bodyPr wrap="square" lIns="0" tIns="0" rIns="0" bIns="0" rtlCol="0" anchor="ctr" anchorCtr="0">
            <a:noAutofit/>
          </a:bodyPr>
          <a:lstStyle/>
          <a:p>
            <a:pPr algn="ctr" defTabSz="457200"/>
            <a:r>
              <a:rPr lang="en-US" sz="2800" b="1" dirty="0">
                <a:solidFill>
                  <a:prstClr val="white"/>
                </a:solidFill>
                <a:latin typeface="Cambria" panose="02040503050406030204" pitchFamily="18" charset="0"/>
                <a:ea typeface="Source Sans Pro ExtraLight" charset="0"/>
                <a:cs typeface="Source Sans Pro ExtraLight" charset="0"/>
              </a:rPr>
              <a:t>Assessment/</a:t>
            </a:r>
          </a:p>
          <a:p>
            <a:pPr algn="ctr" defTabSz="457200"/>
            <a:r>
              <a:rPr lang="en-US" sz="2800" b="1" dirty="0">
                <a:solidFill>
                  <a:prstClr val="white"/>
                </a:solidFill>
                <a:latin typeface="Cambria" panose="02040503050406030204" pitchFamily="18" charset="0"/>
                <a:ea typeface="Calibri" charset="0"/>
                <a:cs typeface="Calibri" charset="0"/>
              </a:rPr>
              <a:t>Accountability</a:t>
            </a:r>
          </a:p>
        </p:txBody>
      </p:sp>
      <p:sp>
        <p:nvSpPr>
          <p:cNvPr id="14" name="Chevron 3">
            <a:extLst>
              <a:ext uri="{FF2B5EF4-FFF2-40B4-BE49-F238E27FC236}">
                <a16:creationId xmlns:a16="http://schemas.microsoft.com/office/drawing/2014/main" id="{438DB4F6-6F9F-46EE-9E20-E4508EAF64E2}"/>
              </a:ext>
            </a:extLst>
          </p:cNvPr>
          <p:cNvSpPr/>
          <p:nvPr/>
        </p:nvSpPr>
        <p:spPr>
          <a:xfrm>
            <a:off x="1872332" y="754584"/>
            <a:ext cx="2323302" cy="5208105"/>
          </a:xfrm>
          <a:prstGeom prst="chevron">
            <a:avLst>
              <a:gd name="adj" fmla="val 8401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dirty="0">
              <a:solidFill>
                <a:prstClr val="black"/>
              </a:solidFill>
              <a:latin typeface="Tw Cen MT" panose="020B0602020104020603"/>
            </a:endParaRPr>
          </a:p>
        </p:txBody>
      </p:sp>
      <p:pic>
        <p:nvPicPr>
          <p:cNvPr id="15" name="Picture 14">
            <a:extLst>
              <a:ext uri="{FF2B5EF4-FFF2-40B4-BE49-F238E27FC236}">
                <a16:creationId xmlns:a16="http://schemas.microsoft.com/office/drawing/2014/main" id="{5C583128-6C10-495B-BE5D-EB218837F9A6}"/>
              </a:ext>
            </a:extLst>
          </p:cNvPr>
          <p:cNvPicPr>
            <a:picLocks noChangeAspect="1"/>
          </p:cNvPicPr>
          <p:nvPr/>
        </p:nvPicPr>
        <p:blipFill>
          <a:blip r:embed="rId3"/>
          <a:stretch>
            <a:fillRect/>
          </a:stretch>
        </p:blipFill>
        <p:spPr>
          <a:xfrm>
            <a:off x="1516991" y="-70363"/>
            <a:ext cx="2859800" cy="6858000"/>
          </a:xfrm>
          <a:prstGeom prst="rect">
            <a:avLst/>
          </a:prstGeom>
        </p:spPr>
      </p:pic>
      <p:sp>
        <p:nvSpPr>
          <p:cNvPr id="2" name="TextBox 1">
            <a:extLst>
              <a:ext uri="{FF2B5EF4-FFF2-40B4-BE49-F238E27FC236}">
                <a16:creationId xmlns:a16="http://schemas.microsoft.com/office/drawing/2014/main" id="{C5B7140C-4AF1-405D-88BD-F4547C265985}"/>
              </a:ext>
            </a:extLst>
          </p:cNvPr>
          <p:cNvSpPr txBox="1"/>
          <p:nvPr/>
        </p:nvSpPr>
        <p:spPr>
          <a:xfrm>
            <a:off x="4550973" y="773313"/>
            <a:ext cx="7506050" cy="5170646"/>
          </a:xfrm>
          <a:prstGeom prst="rect">
            <a:avLst/>
          </a:prstGeom>
          <a:solidFill>
            <a:schemeClr val="bg1"/>
          </a:solidFill>
        </p:spPr>
        <p:txBody>
          <a:bodyPr wrap="square" rtlCol="0">
            <a:spAutoFit/>
          </a:bodyPr>
          <a:lstStyle/>
          <a:p>
            <a:pPr marL="342900" indent="-342900">
              <a:buClr>
                <a:srgbClr val="FF0000"/>
              </a:buClr>
              <a:buFont typeface="Wingdings" panose="05000000000000000000" pitchFamily="2" charset="2"/>
              <a:buChar char="Ø"/>
            </a:pPr>
            <a:r>
              <a:rPr lang="en-US" sz="2400" b="1" dirty="0">
                <a:latin typeface="Cambria" panose="02040503050406030204" pitchFamily="18" charset="0"/>
              </a:rPr>
              <a:t>Action Step 1 </a:t>
            </a:r>
            <a:r>
              <a:rPr lang="en-US" sz="2400" dirty="0">
                <a:latin typeface="Cambria" panose="02040503050406030204" pitchFamily="18" charset="0"/>
              </a:rPr>
              <a:t>– Communication plan developed by central administration and shared with principals at Administrative Council </a:t>
            </a:r>
          </a:p>
          <a:p>
            <a:pPr>
              <a:buClr>
                <a:srgbClr val="FF0000"/>
              </a:buClr>
            </a:pPr>
            <a:endParaRPr lang="en-US" sz="2400" dirty="0">
              <a:latin typeface="Cambria" panose="02040503050406030204" pitchFamily="18" charset="0"/>
            </a:endParaRPr>
          </a:p>
          <a:p>
            <a:pPr marL="342900" indent="-342900">
              <a:buClr>
                <a:srgbClr val="FF0000"/>
              </a:buClr>
              <a:buFont typeface="Wingdings" panose="05000000000000000000" pitchFamily="2" charset="2"/>
              <a:buChar char="Ø"/>
            </a:pPr>
            <a:r>
              <a:rPr lang="en-US" sz="2400" b="1" dirty="0">
                <a:latin typeface="Cambria" panose="02040503050406030204" pitchFamily="18" charset="0"/>
              </a:rPr>
              <a:t>Action Step 2 </a:t>
            </a:r>
            <a:r>
              <a:rPr lang="en-US" sz="2400" dirty="0">
                <a:latin typeface="Cambria" panose="02040503050406030204" pitchFamily="18" charset="0"/>
              </a:rPr>
              <a:t>– Establish a baseline. Central administration selects a school climate survey and distributes link to principals. Principals share link with teachers of students in grades 5, 7, 9, and 11. Students take survey in social studies class.</a:t>
            </a:r>
          </a:p>
          <a:p>
            <a:pPr>
              <a:buClr>
                <a:srgbClr val="FF0000"/>
              </a:buClr>
            </a:pPr>
            <a:endParaRPr lang="en-US" sz="2400" dirty="0">
              <a:latin typeface="Cambria" panose="02040503050406030204" pitchFamily="18" charset="0"/>
            </a:endParaRPr>
          </a:p>
          <a:p>
            <a:pPr marL="342900" indent="-342900">
              <a:buClr>
                <a:srgbClr val="FF0000"/>
              </a:buClr>
              <a:buFont typeface="Wingdings" panose="05000000000000000000" pitchFamily="2" charset="2"/>
              <a:buChar char="Ø"/>
            </a:pPr>
            <a:r>
              <a:rPr lang="en-US" sz="2400" b="1" dirty="0">
                <a:latin typeface="Cambria" panose="02040503050406030204" pitchFamily="18" charset="0"/>
              </a:rPr>
              <a:t>Action Steps 3-5 </a:t>
            </a:r>
            <a:r>
              <a:rPr lang="en-US" sz="2400" dirty="0">
                <a:latin typeface="Cambria" panose="02040503050406030204" pitchFamily="18" charset="0"/>
              </a:rPr>
              <a:t>– Analysis of survey results and effectiveness of existing programs is conducted and shared by identified stakeholders.</a:t>
            </a:r>
          </a:p>
          <a:p>
            <a:endParaRPr lang="en-US" dirty="0"/>
          </a:p>
        </p:txBody>
      </p:sp>
    </p:spTree>
    <p:extLst>
      <p:ext uri="{BB962C8B-B14F-4D97-AF65-F5344CB8AC3E}">
        <p14:creationId xmlns:p14="http://schemas.microsoft.com/office/powerpoint/2010/main" val="143745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 presetClass="entr" presetSubtype="8" decel="50000" fill="hold" nodeType="withEffect">
                                  <p:stCondLst>
                                    <p:cond delay="10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1250" fill="hold"/>
                                        <p:tgtEl>
                                          <p:spTgt spid="15"/>
                                        </p:tgtEl>
                                        <p:attrNameLst>
                                          <p:attrName>ppt_x</p:attrName>
                                        </p:attrNameLst>
                                      </p:cBhvr>
                                      <p:tavLst>
                                        <p:tav tm="0">
                                          <p:val>
                                            <p:strVal val="0-#ppt_w/2"/>
                                          </p:val>
                                        </p:tav>
                                        <p:tav tm="100000">
                                          <p:val>
                                            <p:strVal val="#ppt_x"/>
                                          </p:val>
                                        </p:tav>
                                      </p:tavLst>
                                    </p:anim>
                                    <p:anim calcmode="lin" valueType="num">
                                      <p:cBhvr additive="base">
                                        <p:cTn id="11" dur="1250" fill="hold"/>
                                        <p:tgtEl>
                                          <p:spTgt spid="15"/>
                                        </p:tgtEl>
                                        <p:attrNameLst>
                                          <p:attrName>ppt_y</p:attrName>
                                        </p:attrNameLst>
                                      </p:cBhvr>
                                      <p:tavLst>
                                        <p:tav tm="0">
                                          <p:val>
                                            <p:strVal val="#ppt_y"/>
                                          </p:val>
                                        </p:tav>
                                        <p:tav tm="100000">
                                          <p:val>
                                            <p:strVal val="#ppt_y"/>
                                          </p:val>
                                        </p:tav>
                                      </p:tavLst>
                                    </p:anim>
                                  </p:childTnLst>
                                </p:cTn>
                              </p:par>
                              <p:par>
                                <p:cTn id="12" presetID="2" presetClass="entr" presetSubtype="8" decel="45000"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1250" fill="hold"/>
                                        <p:tgtEl>
                                          <p:spTgt spid="14"/>
                                        </p:tgtEl>
                                        <p:attrNameLst>
                                          <p:attrName>ppt_x</p:attrName>
                                        </p:attrNameLst>
                                      </p:cBhvr>
                                      <p:tavLst>
                                        <p:tav tm="0">
                                          <p:val>
                                            <p:strVal val="0-#ppt_w/2"/>
                                          </p:val>
                                        </p:tav>
                                        <p:tav tm="100000">
                                          <p:val>
                                            <p:strVal val="#ppt_x"/>
                                          </p:val>
                                        </p:tav>
                                      </p:tavLst>
                                    </p:anim>
                                    <p:anim calcmode="lin" valueType="num">
                                      <p:cBhvr additive="base">
                                        <p:cTn id="15" dur="1250" fill="hold"/>
                                        <p:tgtEl>
                                          <p:spTgt spid="14"/>
                                        </p:tgtEl>
                                        <p:attrNameLst>
                                          <p:attrName>ppt_y</p:attrName>
                                        </p:attrNameLst>
                                      </p:cBhvr>
                                      <p:tavLst>
                                        <p:tav tm="0">
                                          <p:val>
                                            <p:strVal val="#ppt_y"/>
                                          </p:val>
                                        </p:tav>
                                        <p:tav tm="100000">
                                          <p:val>
                                            <p:strVal val="#ppt_y"/>
                                          </p:val>
                                        </p:tav>
                                      </p:tavLst>
                                    </p:anim>
                                  </p:childTnLst>
                                </p:cTn>
                              </p:par>
                              <p:par>
                                <p:cTn id="16" presetID="22" presetClass="entr" presetSubtype="8" fill="hold" grpId="0" nodeType="withEffect">
                                  <p:stCondLst>
                                    <p:cond delay="50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14"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E77BE4-4FDF-4449-9924-E65A05E042AF}"/>
              </a:ext>
            </a:extLst>
          </p:cNvPr>
          <p:cNvSpPr/>
          <p:nvPr/>
        </p:nvSpPr>
        <p:spPr>
          <a:xfrm>
            <a:off x="0" y="0"/>
            <a:ext cx="435117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16" name="TextBox 15">
            <a:extLst>
              <a:ext uri="{FF2B5EF4-FFF2-40B4-BE49-F238E27FC236}">
                <a16:creationId xmlns:a16="http://schemas.microsoft.com/office/drawing/2014/main" id="{AFAD095D-E8CD-4089-9B73-BDA0DBC0AA3D}"/>
              </a:ext>
            </a:extLst>
          </p:cNvPr>
          <p:cNvSpPr txBox="1"/>
          <p:nvPr/>
        </p:nvSpPr>
        <p:spPr>
          <a:xfrm>
            <a:off x="199803" y="1888038"/>
            <a:ext cx="2634377" cy="2711329"/>
          </a:xfrm>
          <a:prstGeom prst="rect">
            <a:avLst/>
          </a:prstGeom>
          <a:noFill/>
          <a:ln>
            <a:noFill/>
          </a:ln>
        </p:spPr>
        <p:txBody>
          <a:bodyPr wrap="square" lIns="0" tIns="0" rIns="0" bIns="0" rtlCol="0" anchor="ctr" anchorCtr="0">
            <a:noAutofit/>
          </a:bodyPr>
          <a:lstStyle/>
          <a:p>
            <a:pPr algn="ctr" defTabSz="457200"/>
            <a:r>
              <a:rPr lang="en-US" sz="2800" b="1" dirty="0">
                <a:solidFill>
                  <a:prstClr val="white"/>
                </a:solidFill>
                <a:latin typeface="Cambria" panose="02040503050406030204" pitchFamily="18" charset="0"/>
                <a:ea typeface="Source Sans Pro ExtraLight" charset="0"/>
                <a:cs typeface="Source Sans Pro ExtraLight" charset="0"/>
              </a:rPr>
              <a:t>Assessment/</a:t>
            </a:r>
          </a:p>
          <a:p>
            <a:pPr algn="ctr" defTabSz="457200"/>
            <a:r>
              <a:rPr lang="en-US" sz="2800" b="1" dirty="0">
                <a:solidFill>
                  <a:prstClr val="white"/>
                </a:solidFill>
                <a:latin typeface="Cambria" panose="02040503050406030204" pitchFamily="18" charset="0"/>
                <a:ea typeface="Calibri" charset="0"/>
                <a:cs typeface="Calibri" charset="0"/>
              </a:rPr>
              <a:t>Accountability</a:t>
            </a:r>
          </a:p>
        </p:txBody>
      </p:sp>
      <p:sp>
        <p:nvSpPr>
          <p:cNvPr id="14" name="Chevron 3">
            <a:extLst>
              <a:ext uri="{FF2B5EF4-FFF2-40B4-BE49-F238E27FC236}">
                <a16:creationId xmlns:a16="http://schemas.microsoft.com/office/drawing/2014/main" id="{438DB4F6-6F9F-46EE-9E20-E4508EAF64E2}"/>
              </a:ext>
            </a:extLst>
          </p:cNvPr>
          <p:cNvSpPr/>
          <p:nvPr/>
        </p:nvSpPr>
        <p:spPr>
          <a:xfrm>
            <a:off x="1872332" y="754584"/>
            <a:ext cx="2323302" cy="5208105"/>
          </a:xfrm>
          <a:prstGeom prst="chevron">
            <a:avLst>
              <a:gd name="adj" fmla="val 8401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dirty="0">
              <a:solidFill>
                <a:prstClr val="black"/>
              </a:solidFill>
              <a:latin typeface="Tw Cen MT" panose="020B0602020104020603"/>
            </a:endParaRPr>
          </a:p>
        </p:txBody>
      </p:sp>
      <p:pic>
        <p:nvPicPr>
          <p:cNvPr id="15" name="Picture 14">
            <a:extLst>
              <a:ext uri="{FF2B5EF4-FFF2-40B4-BE49-F238E27FC236}">
                <a16:creationId xmlns:a16="http://schemas.microsoft.com/office/drawing/2014/main" id="{5C583128-6C10-495B-BE5D-EB218837F9A6}"/>
              </a:ext>
            </a:extLst>
          </p:cNvPr>
          <p:cNvPicPr>
            <a:picLocks noChangeAspect="1"/>
          </p:cNvPicPr>
          <p:nvPr/>
        </p:nvPicPr>
        <p:blipFill>
          <a:blip r:embed="rId3"/>
          <a:stretch>
            <a:fillRect/>
          </a:stretch>
        </p:blipFill>
        <p:spPr>
          <a:xfrm>
            <a:off x="1516991" y="-70363"/>
            <a:ext cx="2859800" cy="6858000"/>
          </a:xfrm>
          <a:prstGeom prst="rect">
            <a:avLst/>
          </a:prstGeom>
        </p:spPr>
      </p:pic>
      <p:sp>
        <p:nvSpPr>
          <p:cNvPr id="2" name="TextBox 1">
            <a:extLst>
              <a:ext uri="{FF2B5EF4-FFF2-40B4-BE49-F238E27FC236}">
                <a16:creationId xmlns:a16="http://schemas.microsoft.com/office/drawing/2014/main" id="{C5B7140C-4AF1-405D-88BD-F4547C265985}"/>
              </a:ext>
            </a:extLst>
          </p:cNvPr>
          <p:cNvSpPr txBox="1"/>
          <p:nvPr/>
        </p:nvSpPr>
        <p:spPr>
          <a:xfrm>
            <a:off x="4550973" y="289679"/>
            <a:ext cx="7506050" cy="5909310"/>
          </a:xfrm>
          <a:prstGeom prst="rect">
            <a:avLst/>
          </a:prstGeom>
          <a:solidFill>
            <a:schemeClr val="bg1"/>
          </a:solidFill>
        </p:spPr>
        <p:txBody>
          <a:bodyPr wrap="square" rtlCol="0">
            <a:spAutoFit/>
          </a:bodyPr>
          <a:lstStyle/>
          <a:p>
            <a:pPr marL="342900" indent="-342900">
              <a:buClr>
                <a:srgbClr val="FF0000"/>
              </a:buClr>
              <a:buFont typeface="Wingdings" panose="05000000000000000000" pitchFamily="2" charset="2"/>
              <a:buChar char="Ø"/>
            </a:pPr>
            <a:r>
              <a:rPr lang="en-US" sz="2400" b="1" dirty="0">
                <a:latin typeface="Cambria" panose="02040503050406030204" pitchFamily="18" charset="0"/>
              </a:rPr>
              <a:t>Action Step 6 </a:t>
            </a:r>
            <a:r>
              <a:rPr lang="en-US" sz="2400" dirty="0">
                <a:latin typeface="Cambria" panose="02040503050406030204" pitchFamily="18" charset="0"/>
              </a:rPr>
              <a:t>– Selection of one or more intervention programs/activities is conducted by administration and school climate/safety teams. Information is shared with the Superintendent.</a:t>
            </a:r>
          </a:p>
          <a:p>
            <a:pPr>
              <a:buClr>
                <a:srgbClr val="FF0000"/>
              </a:buClr>
            </a:pPr>
            <a:endParaRPr lang="en-US" sz="2400" dirty="0">
              <a:latin typeface="Cambria" panose="02040503050406030204" pitchFamily="18" charset="0"/>
            </a:endParaRPr>
          </a:p>
          <a:p>
            <a:pPr marL="342900" indent="-342900">
              <a:buClr>
                <a:srgbClr val="FF0000"/>
              </a:buClr>
              <a:buFont typeface="Wingdings" panose="05000000000000000000" pitchFamily="2" charset="2"/>
              <a:buChar char="Ø"/>
            </a:pPr>
            <a:r>
              <a:rPr lang="en-US" sz="2400" b="1" dirty="0">
                <a:latin typeface="Cambria" panose="02040503050406030204" pitchFamily="18" charset="0"/>
              </a:rPr>
              <a:t>Action Step 7 </a:t>
            </a:r>
            <a:r>
              <a:rPr lang="en-US" sz="2400" dirty="0">
                <a:latin typeface="Cambria" panose="02040503050406030204" pitchFamily="18" charset="0"/>
              </a:rPr>
              <a:t>– Assistant Superintendent of Curriculum and Instruction and Assistant Superintendent of Student/Special Education Services to review policy and regulation related to HIB, Discipline, and School Climate.</a:t>
            </a:r>
          </a:p>
          <a:p>
            <a:pPr>
              <a:buClr>
                <a:srgbClr val="FF0000"/>
              </a:buClr>
            </a:pPr>
            <a:endParaRPr lang="en-US" sz="2400" dirty="0">
              <a:latin typeface="Cambria" panose="02040503050406030204" pitchFamily="18" charset="0"/>
            </a:endParaRPr>
          </a:p>
          <a:p>
            <a:pPr marL="342900" indent="-342900">
              <a:buClr>
                <a:srgbClr val="FF0000"/>
              </a:buClr>
              <a:buFont typeface="Wingdings" panose="05000000000000000000" pitchFamily="2" charset="2"/>
              <a:buChar char="Ø"/>
            </a:pPr>
            <a:r>
              <a:rPr lang="en-US" sz="2400" b="1" dirty="0">
                <a:latin typeface="Cambria" panose="02040503050406030204" pitchFamily="18" charset="0"/>
              </a:rPr>
              <a:t>Action Step 8 </a:t>
            </a:r>
            <a:r>
              <a:rPr lang="en-US" sz="2400" dirty="0">
                <a:latin typeface="Cambria" panose="02040503050406030204" pitchFamily="18" charset="0"/>
              </a:rPr>
              <a:t>– Second administration of Climate Survey. (The second administration will serve as an indicator for measurable growth and/or future needs)</a:t>
            </a:r>
          </a:p>
          <a:p>
            <a:endParaRPr lang="en-US" dirty="0"/>
          </a:p>
        </p:txBody>
      </p:sp>
    </p:spTree>
    <p:extLst>
      <p:ext uri="{BB962C8B-B14F-4D97-AF65-F5344CB8AC3E}">
        <p14:creationId xmlns:p14="http://schemas.microsoft.com/office/powerpoint/2010/main" val="335972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 presetClass="entr" presetSubtype="8" decel="50000" fill="hold" nodeType="withEffect">
                                  <p:stCondLst>
                                    <p:cond delay="10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1250" fill="hold"/>
                                        <p:tgtEl>
                                          <p:spTgt spid="15"/>
                                        </p:tgtEl>
                                        <p:attrNameLst>
                                          <p:attrName>ppt_x</p:attrName>
                                        </p:attrNameLst>
                                      </p:cBhvr>
                                      <p:tavLst>
                                        <p:tav tm="0">
                                          <p:val>
                                            <p:strVal val="0-#ppt_w/2"/>
                                          </p:val>
                                        </p:tav>
                                        <p:tav tm="100000">
                                          <p:val>
                                            <p:strVal val="#ppt_x"/>
                                          </p:val>
                                        </p:tav>
                                      </p:tavLst>
                                    </p:anim>
                                    <p:anim calcmode="lin" valueType="num">
                                      <p:cBhvr additive="base">
                                        <p:cTn id="11" dur="1250" fill="hold"/>
                                        <p:tgtEl>
                                          <p:spTgt spid="15"/>
                                        </p:tgtEl>
                                        <p:attrNameLst>
                                          <p:attrName>ppt_y</p:attrName>
                                        </p:attrNameLst>
                                      </p:cBhvr>
                                      <p:tavLst>
                                        <p:tav tm="0">
                                          <p:val>
                                            <p:strVal val="#ppt_y"/>
                                          </p:val>
                                        </p:tav>
                                        <p:tav tm="100000">
                                          <p:val>
                                            <p:strVal val="#ppt_y"/>
                                          </p:val>
                                        </p:tav>
                                      </p:tavLst>
                                    </p:anim>
                                  </p:childTnLst>
                                </p:cTn>
                              </p:par>
                              <p:par>
                                <p:cTn id="12" presetID="2" presetClass="entr" presetSubtype="8" decel="45000"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1250" fill="hold"/>
                                        <p:tgtEl>
                                          <p:spTgt spid="14"/>
                                        </p:tgtEl>
                                        <p:attrNameLst>
                                          <p:attrName>ppt_x</p:attrName>
                                        </p:attrNameLst>
                                      </p:cBhvr>
                                      <p:tavLst>
                                        <p:tav tm="0">
                                          <p:val>
                                            <p:strVal val="0-#ppt_w/2"/>
                                          </p:val>
                                        </p:tav>
                                        <p:tav tm="100000">
                                          <p:val>
                                            <p:strVal val="#ppt_x"/>
                                          </p:val>
                                        </p:tav>
                                      </p:tavLst>
                                    </p:anim>
                                    <p:anim calcmode="lin" valueType="num">
                                      <p:cBhvr additive="base">
                                        <p:cTn id="15" dur="1250" fill="hold"/>
                                        <p:tgtEl>
                                          <p:spTgt spid="14"/>
                                        </p:tgtEl>
                                        <p:attrNameLst>
                                          <p:attrName>ppt_y</p:attrName>
                                        </p:attrNameLst>
                                      </p:cBhvr>
                                      <p:tavLst>
                                        <p:tav tm="0">
                                          <p:val>
                                            <p:strVal val="#ppt_y"/>
                                          </p:val>
                                        </p:tav>
                                        <p:tav tm="100000">
                                          <p:val>
                                            <p:strVal val="#ppt_y"/>
                                          </p:val>
                                        </p:tav>
                                      </p:tavLst>
                                    </p:anim>
                                  </p:childTnLst>
                                </p:cTn>
                              </p:par>
                              <p:par>
                                <p:cTn id="16" presetID="22" presetClass="entr" presetSubtype="8" fill="hold" grpId="0" nodeType="withEffect">
                                  <p:stCondLst>
                                    <p:cond delay="50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D1FC6B-0A24-453D-8975-6D0BEBE5BD14}"/>
              </a:ext>
            </a:extLst>
          </p:cNvPr>
          <p:cNvSpPr/>
          <p:nvPr/>
        </p:nvSpPr>
        <p:spPr>
          <a:xfrm>
            <a:off x="0" y="649564"/>
            <a:ext cx="12192000" cy="885611"/>
          </a:xfrm>
          <a:prstGeom prst="rect">
            <a:avLst/>
          </a:prstGeom>
          <a:solidFill>
            <a:srgbClr val="629DD1">
              <a:lumMod val="75000"/>
            </a:srgbClr>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4" name="Rectangle 3">
            <a:extLst>
              <a:ext uri="{FF2B5EF4-FFF2-40B4-BE49-F238E27FC236}">
                <a16:creationId xmlns:a16="http://schemas.microsoft.com/office/drawing/2014/main" id="{DA93FDDA-5817-4871-8B43-9A7ADD808B7D}"/>
              </a:ext>
            </a:extLst>
          </p:cNvPr>
          <p:cNvSpPr/>
          <p:nvPr/>
        </p:nvSpPr>
        <p:spPr>
          <a:xfrm>
            <a:off x="0" y="1746914"/>
            <a:ext cx="12192000" cy="4225800"/>
          </a:xfrm>
          <a:prstGeom prst="rect">
            <a:avLst/>
          </a:prstGeom>
          <a:solidFill>
            <a:schemeClr val="bg1"/>
          </a:solidFill>
          <a:ln w="15875" cap="flat" cmpd="sng" algn="ctr">
            <a:noFill/>
            <a:prstDash val="solid"/>
          </a:ln>
          <a:effectLst/>
        </p:spPr>
        <p:txBody>
          <a:bodyPr rtlCol="0" anchor="ctr">
            <a:norm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2893BB6A-5235-40A9-B9FD-4DB5696FA7A5}"/>
              </a:ext>
            </a:extLst>
          </p:cNvPr>
          <p:cNvSpPr>
            <a:spLocks noGrp="1"/>
          </p:cNvSpPr>
          <p:nvPr>
            <p:ph type="title"/>
          </p:nvPr>
        </p:nvSpPr>
        <p:spPr>
          <a:xfrm>
            <a:off x="573751" y="1049240"/>
            <a:ext cx="11425297" cy="697674"/>
          </a:xfrm>
        </p:spPr>
        <p:txBody>
          <a:bodyPr>
            <a:normAutofit fontScale="90000"/>
          </a:bodyPr>
          <a:lstStyle/>
          <a:p>
            <a:r>
              <a:rPr lang="en-US" b="1" dirty="0">
                <a:solidFill>
                  <a:schemeClr val="bg1"/>
                </a:solidFill>
                <a:latin typeface="Cambria" panose="02040503050406030204" pitchFamily="18" charset="0"/>
              </a:rPr>
              <a:t>Strategies/Action Steps-Primary Goal 1</a:t>
            </a:r>
            <a:br>
              <a:rPr lang="en-US" dirty="0">
                <a:effectLst/>
              </a:rPr>
            </a:br>
            <a:endParaRPr lang="en-US" dirty="0"/>
          </a:p>
        </p:txBody>
      </p:sp>
      <p:sp>
        <p:nvSpPr>
          <p:cNvPr id="3" name="Content Placeholder 2">
            <a:extLst>
              <a:ext uri="{FF2B5EF4-FFF2-40B4-BE49-F238E27FC236}">
                <a16:creationId xmlns:a16="http://schemas.microsoft.com/office/drawing/2014/main" id="{F5123DA9-8CBD-48C4-BCE4-536714BF6400}"/>
              </a:ext>
            </a:extLst>
          </p:cNvPr>
          <p:cNvSpPr>
            <a:spLocks noGrp="1"/>
          </p:cNvSpPr>
          <p:nvPr>
            <p:ph idx="1"/>
          </p:nvPr>
        </p:nvSpPr>
        <p:spPr>
          <a:xfrm>
            <a:off x="192950" y="1958653"/>
            <a:ext cx="11806099" cy="4101585"/>
          </a:xfrm>
        </p:spPr>
        <p:txBody>
          <a:bodyPr vert="horz" lIns="45720" tIns="45720" rIns="45720" bIns="45720" rtlCol="0" anchor="t">
            <a:normAutofit lnSpcReduction="10000"/>
          </a:bodyPr>
          <a:lstStyle/>
          <a:p>
            <a:pPr marL="736600" indent="-504190">
              <a:buClr>
                <a:srgbClr val="FF0000"/>
              </a:buClr>
              <a:buFont typeface="Wingdings" panose="05000000000000000000" pitchFamily="2" charset="2"/>
              <a:buChar char="v"/>
            </a:pPr>
            <a:r>
              <a:rPr lang="en-US" sz="2200" dirty="0">
                <a:latin typeface="Cambria" panose="02040503050406030204" pitchFamily="18" charset="0"/>
                <a:ea typeface="Calibri" panose="020F0502020204030204" pitchFamily="34" charset="0"/>
                <a:cs typeface="Times New Roman" panose="02020603050405020304" pitchFamily="18" charset="0"/>
              </a:rPr>
              <a:t>Development of an Alternate Schedule (i.e. SMART Schedule /TWP PRIDE) Master Schedule</a:t>
            </a:r>
            <a:endParaRPr lang="en-US"/>
          </a:p>
          <a:p>
            <a:pPr marL="736600" indent="-504190">
              <a:buClr>
                <a:srgbClr val="FF0000"/>
              </a:buClr>
              <a:buFont typeface="Wingdings" panose="05000000000000000000" pitchFamily="2" charset="2"/>
              <a:buChar char="v"/>
            </a:pPr>
            <a:r>
              <a:rPr lang="en-US" sz="2200" dirty="0">
                <a:latin typeface="Cambria" panose="02040503050406030204" pitchFamily="18" charset="0"/>
                <a:ea typeface="Calibri" panose="020F0502020204030204" pitchFamily="34" charset="0"/>
                <a:cs typeface="Times New Roman" panose="02020603050405020304" pitchFamily="18" charset="0"/>
              </a:rPr>
              <a:t>Development of an Alternate Schedule (i.e. SMART Schedule /TWP PRIDE) Mid-Day Enrichment Programs offered during this @ one-hour period of the School Day *</a:t>
            </a:r>
            <a:endParaRPr lang="en-US" sz="2200" dirty="0">
              <a:latin typeface="Cambria" panose="02040503050406030204" pitchFamily="18" charset="0"/>
              <a:ea typeface="Cambria"/>
              <a:cs typeface="Times New Roman" panose="02020603050405020304" pitchFamily="18" charset="0"/>
            </a:endParaRPr>
          </a:p>
          <a:p>
            <a:pPr marL="736600" indent="-504190">
              <a:buClr>
                <a:srgbClr val="FF0000"/>
              </a:buClr>
              <a:buFont typeface="Wingdings" panose="05000000000000000000" pitchFamily="2" charset="2"/>
              <a:buChar char="v"/>
            </a:pPr>
            <a:r>
              <a:rPr lang="en-US" sz="2200" dirty="0">
                <a:latin typeface="Cambria" panose="02040503050406030204" pitchFamily="18" charset="0"/>
                <a:ea typeface="Calibri" panose="020F0502020204030204" pitchFamily="34" charset="0"/>
                <a:cs typeface="Times New Roman" panose="02020603050405020304" pitchFamily="18" charset="0"/>
              </a:rPr>
              <a:t>Development of an Alternate Schedule (i.e. SMART Schedule /TWP PRIDE) Co-Curricular Cycle of Activities for this same @ one-hour Mid-Day Period of the School Day *</a:t>
            </a:r>
            <a:endParaRPr lang="en-US" sz="2200" dirty="0">
              <a:latin typeface="Cambria" panose="02040503050406030204" pitchFamily="18" charset="0"/>
              <a:ea typeface="Cambria"/>
              <a:cs typeface="Times New Roman" panose="02020603050405020304" pitchFamily="18" charset="0"/>
            </a:endParaRPr>
          </a:p>
          <a:p>
            <a:pPr marL="736600" indent="-504190">
              <a:buClr>
                <a:srgbClr val="FF0000"/>
              </a:buClr>
              <a:buFont typeface="Wingdings" panose="05000000000000000000" pitchFamily="2" charset="2"/>
              <a:buChar char="v"/>
            </a:pPr>
            <a:r>
              <a:rPr lang="en-US" sz="2200" dirty="0">
                <a:latin typeface="Cambria" panose="02040503050406030204" pitchFamily="18" charset="0"/>
                <a:ea typeface="Calibri" panose="020F0502020204030204" pitchFamily="34" charset="0"/>
                <a:cs typeface="Times New Roman" panose="02020603050405020304" pitchFamily="18" charset="0"/>
              </a:rPr>
              <a:t>Development of an Alternate Schedule (i.e. SMART Schedule /TWP Pride) Supplemental Programming Cycle of Curricular Opportunities Available to Students during this same @ one-hour Mid-Day Period of the School Day *</a:t>
            </a:r>
            <a:endParaRPr lang="en-US" sz="2200" dirty="0">
              <a:latin typeface="Cambria" panose="02040503050406030204" pitchFamily="18" charset="0"/>
              <a:ea typeface="Cambria"/>
              <a:cs typeface="Times New Roman" panose="02020603050405020304" pitchFamily="18" charset="0"/>
            </a:endParaRPr>
          </a:p>
          <a:p>
            <a:pPr marL="736600" indent="-504190">
              <a:buClr>
                <a:srgbClr val="FF0000"/>
              </a:buClr>
              <a:buFont typeface="Wingdings" panose="05000000000000000000" pitchFamily="2" charset="2"/>
              <a:buChar char="v"/>
            </a:pPr>
            <a:r>
              <a:rPr lang="en-US" sz="2200" dirty="0">
                <a:latin typeface="Cambria" panose="02040503050406030204" pitchFamily="18" charset="0"/>
                <a:ea typeface="Calibri" panose="020F0502020204030204" pitchFamily="34" charset="0"/>
                <a:cs typeface="Times New Roman" panose="02020603050405020304" pitchFamily="18" charset="0"/>
              </a:rPr>
              <a:t>Note: for all three items listed directly above, all are scheduled on a rotational basis within the school year concurrently with the @ one-hour singleton lunch period that is standard with existing High School Alternate Schedules like a SMART Schedule /TWP PRIDE</a:t>
            </a:r>
            <a:endParaRPr lang="en-US" dirty="0"/>
          </a:p>
        </p:txBody>
      </p:sp>
      <p:sp>
        <p:nvSpPr>
          <p:cNvPr id="6" name="Freeform 8">
            <a:extLst>
              <a:ext uri="{FF2B5EF4-FFF2-40B4-BE49-F238E27FC236}">
                <a16:creationId xmlns:a16="http://schemas.microsoft.com/office/drawing/2014/main" id="{F05FAAEA-7BE1-4CF4-AEFA-EBFE13A3EE21}"/>
              </a:ext>
            </a:extLst>
          </p:cNvPr>
          <p:cNvSpPr/>
          <p:nvPr/>
        </p:nvSpPr>
        <p:spPr>
          <a:xfrm>
            <a:off x="5022377"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7" name="Freeform 8">
            <a:extLst>
              <a:ext uri="{FF2B5EF4-FFF2-40B4-BE49-F238E27FC236}">
                <a16:creationId xmlns:a16="http://schemas.microsoft.com/office/drawing/2014/main" id="{B2BD358A-E060-452A-BDBA-98EA059C3E39}"/>
              </a:ext>
            </a:extLst>
          </p:cNvPr>
          <p:cNvSpPr/>
          <p:nvPr/>
        </p:nvSpPr>
        <p:spPr>
          <a:xfrm>
            <a:off x="9173571" y="6432882"/>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
        <p:nvSpPr>
          <p:cNvPr id="8" name="Freeform 8">
            <a:extLst>
              <a:ext uri="{FF2B5EF4-FFF2-40B4-BE49-F238E27FC236}">
                <a16:creationId xmlns:a16="http://schemas.microsoft.com/office/drawing/2014/main" id="{40820212-D2E4-4273-9918-58B859007BFF}"/>
              </a:ext>
            </a:extLst>
          </p:cNvPr>
          <p:cNvSpPr/>
          <p:nvPr/>
        </p:nvSpPr>
        <p:spPr>
          <a:xfrm>
            <a:off x="1473490" y="6437318"/>
            <a:ext cx="1603012" cy="425121"/>
          </a:xfrm>
          <a:custGeom>
            <a:avLst/>
            <a:gdLst/>
            <a:ahLst/>
            <a:cxnLst/>
            <a:rect l="l" t="t" r="r" b="b"/>
            <a:pathLst>
              <a:path w="2728300" h="1384065">
                <a:moveTo>
                  <a:pt x="1364150" y="0"/>
                </a:moveTo>
                <a:lnTo>
                  <a:pt x="2728300" y="1384065"/>
                </a:lnTo>
                <a:lnTo>
                  <a:pt x="0" y="1384065"/>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457200"/>
            <a:endParaRPr lang="en-US" sz="1350">
              <a:solidFill>
                <a:prstClr val="white"/>
              </a:solidFill>
              <a:latin typeface="Tw Cen MT" panose="020B0602020104020603"/>
            </a:endParaRPr>
          </a:p>
        </p:txBody>
      </p:sp>
    </p:spTree>
    <p:extLst>
      <p:ext uri="{BB962C8B-B14F-4D97-AF65-F5344CB8AC3E}">
        <p14:creationId xmlns:p14="http://schemas.microsoft.com/office/powerpoint/2010/main" val="348441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250"/>
                                        <p:tgtEl>
                                          <p:spTgt spid="5"/>
                                        </p:tgtEl>
                                      </p:cBhvr>
                                    </p:animEffect>
                                  </p:childTnLst>
                                </p:cTn>
                              </p:par>
                            </p:childTnLst>
                          </p:cTn>
                        </p:par>
                        <p:par>
                          <p:cTn id="11" fill="hold">
                            <p:stCondLst>
                              <p:cond delay="1750"/>
                            </p:stCondLst>
                            <p:childTnLst>
                              <p:par>
                                <p:cTn id="12" presetID="2" presetClass="entr" presetSubtype="4" decel="5400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decel="5400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ppt_x"/>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decel="5400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ppt_x"/>
                                          </p:val>
                                        </p:tav>
                                        <p:tav tm="100000">
                                          <p:val>
                                            <p:strVal val="#ppt_x"/>
                                          </p:val>
                                        </p:tav>
                                      </p:tavLst>
                                    </p:anim>
                                    <p:anim calcmode="lin" valueType="num">
                                      <p:cBhvr additive="base">
                                        <p:cTn id="23"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7" grpId="0" animBg="1"/>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213</TotalTime>
  <Words>4195</Words>
  <Application>Microsoft Office PowerPoint</Application>
  <PresentationFormat>Widescreen</PresentationFormat>
  <Paragraphs>356</Paragraphs>
  <Slides>84</Slides>
  <Notes>31</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Integral</vt:lpstr>
      <vt:lpstr>PowerPoint Presentation</vt:lpstr>
      <vt:lpstr>WTPS Strategic Vision</vt:lpstr>
      <vt:lpstr>Primary Goal #1</vt:lpstr>
      <vt:lpstr>Secondary goal/Objectives</vt:lpstr>
      <vt:lpstr>Strategies/Action Steps-Primary Goal 1 </vt:lpstr>
      <vt:lpstr>Strategies/Action Steps-Primary Goal 1 </vt:lpstr>
      <vt:lpstr>Strategies/Action Steps-Primary Goal 1 </vt:lpstr>
      <vt:lpstr>Strategies/Action Steps-Primary Goal 1 </vt:lpstr>
      <vt:lpstr>Strategies/Action Steps-Primary Goal 1 </vt:lpstr>
      <vt:lpstr>PowerPoint Presentation</vt:lpstr>
      <vt:lpstr>PowerPoint Presentation</vt:lpstr>
      <vt:lpstr>PowerPoint Presentation</vt:lpstr>
      <vt:lpstr>PowerPoint Presentation</vt:lpstr>
      <vt:lpstr>Primary Goal #2</vt:lpstr>
      <vt:lpstr>Secondary goal/Objectives</vt:lpstr>
      <vt:lpstr>Strategies/Action Steps-Primary Goal 2 </vt:lpstr>
      <vt:lpstr>Strategies/Action Steps-Primary Goal 2 </vt:lpstr>
      <vt:lpstr>Strategies/Action Steps-Primary Goal 2 </vt:lpstr>
      <vt:lpstr>PowerPoint Presentation</vt:lpstr>
      <vt:lpstr>Primary Goal #3</vt:lpstr>
      <vt:lpstr>Strategies/Action Steps-Primary Goal 3 </vt:lpstr>
      <vt:lpstr>PowerPoint Presentation</vt:lpstr>
      <vt:lpstr>PowerPoint Presentation</vt:lpstr>
      <vt:lpstr>PowerPoint Presentation</vt:lpstr>
      <vt:lpstr>WTPS Strategic Vision</vt:lpstr>
      <vt:lpstr>Primary Goal</vt:lpstr>
      <vt:lpstr>Strategies/Action Steps-Primary Goal </vt:lpstr>
      <vt:lpstr>Strategies/Action Steps-Primary Goal </vt:lpstr>
      <vt:lpstr>Strategies/Action Steps-Primary Goal </vt:lpstr>
      <vt:lpstr>Secondary Goal</vt:lpstr>
      <vt:lpstr>Strategies/Action Steps-Secondary Goal </vt:lpstr>
      <vt:lpstr>Strategies/Action Steps- Secondary Goal </vt:lpstr>
      <vt:lpstr>Strategies/Action Steps- Secondary Goal </vt:lpstr>
      <vt:lpstr>PowerPoint Presentation</vt:lpstr>
      <vt:lpstr>PowerPoint Presentation</vt:lpstr>
      <vt:lpstr>PowerPoint Presentation</vt:lpstr>
      <vt:lpstr>PowerPoint Presentation</vt:lpstr>
      <vt:lpstr>WTPS Strategic Vision</vt:lpstr>
      <vt:lpstr>Primary Goal #1</vt:lpstr>
      <vt:lpstr>Strategies/Action Steps-Primary Goal 1 </vt:lpstr>
      <vt:lpstr>Strategies/Action Steps-Primary Goal 1 </vt:lpstr>
      <vt:lpstr>PowerPoint Presentation</vt:lpstr>
      <vt:lpstr>PowerPoint Presentation</vt:lpstr>
      <vt:lpstr>PowerPoint Presentation</vt:lpstr>
      <vt:lpstr>PowerPoint Presentation</vt:lpstr>
      <vt:lpstr>Primary Goal #2</vt:lpstr>
      <vt:lpstr>Strategies/Action Steps-Primary Goal 2 </vt:lpstr>
      <vt:lpstr>Strategies/Action Steps-Primary Goal 1 </vt:lpstr>
      <vt:lpstr>PowerPoint Presentation</vt:lpstr>
      <vt:lpstr>PowerPoint Presentation</vt:lpstr>
      <vt:lpstr>PowerPoint Presentation</vt:lpstr>
      <vt:lpstr>PowerPoint Presentation</vt:lpstr>
      <vt:lpstr>WTPS Strategic Vision</vt:lpstr>
      <vt:lpstr>Primary Goal #1</vt:lpstr>
      <vt:lpstr>Secondary goal/Objective #1</vt:lpstr>
      <vt:lpstr>Strategies/Action Steps-Objective 1 </vt:lpstr>
      <vt:lpstr>Secondary goal/Objective #2</vt:lpstr>
      <vt:lpstr>Strategies/Action Steps-Objective 2 </vt:lpstr>
      <vt:lpstr>Strategies/Action Steps-Objective 2 </vt:lpstr>
      <vt:lpstr>Strategies/Action Steps-Objective 2 </vt:lpstr>
      <vt:lpstr>Secondary goal/Objective #3</vt:lpstr>
      <vt:lpstr>Strategies/Action Steps-Objective 3 </vt:lpstr>
      <vt:lpstr>PowerPoint Presentation</vt:lpstr>
      <vt:lpstr>PowerPoint Presentation</vt:lpstr>
      <vt:lpstr>PowerPoint Presentation</vt:lpstr>
      <vt:lpstr>Primary Goal #2</vt:lpstr>
      <vt:lpstr>Strategies/Action Steps-Primary Goal 2 </vt:lpstr>
      <vt:lpstr>Strategies/Action Steps-Primary Goal 2 </vt:lpstr>
      <vt:lpstr>Secondary goal/Objective</vt:lpstr>
      <vt:lpstr>Strategies/Action Steps-secondary goal </vt:lpstr>
      <vt:lpstr>PowerPoint Presentation</vt:lpstr>
      <vt:lpstr>PowerPoint Presentation</vt:lpstr>
      <vt:lpstr>PowerPoint Presentation</vt:lpstr>
      <vt:lpstr>WTPS Strategic Vision</vt:lpstr>
      <vt:lpstr>Primary Goal #1</vt:lpstr>
      <vt:lpstr>Secondary goal/Objective #1</vt:lpstr>
      <vt:lpstr>Secondary goal/Objective #1</vt:lpstr>
      <vt:lpstr>Strategies/Action Steps-Objective 1 </vt:lpstr>
      <vt:lpstr>Strategies/Action Steps-Objective 1 </vt:lpstr>
      <vt:lpstr>Strategies/Action Steps-Objective 1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WTPS Strategic Vision</dc:title>
  <dc:creator>Joe Bollendorf</dc:creator>
  <cp:lastModifiedBy>Gretchen Gerber</cp:lastModifiedBy>
  <cp:revision>39</cp:revision>
  <dcterms:created xsi:type="dcterms:W3CDTF">2018-06-19T19:54:38Z</dcterms:created>
  <dcterms:modified xsi:type="dcterms:W3CDTF">2018-06-24T23:26:12Z</dcterms:modified>
</cp:coreProperties>
</file>